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297" r:id="rId4"/>
    <p:sldId id="296" r:id="rId5"/>
    <p:sldId id="303" r:id="rId6"/>
    <p:sldId id="260" r:id="rId7"/>
    <p:sldId id="261" r:id="rId8"/>
    <p:sldId id="262" r:id="rId9"/>
    <p:sldId id="302" r:id="rId10"/>
    <p:sldId id="306" r:id="rId11"/>
    <p:sldId id="265" r:id="rId12"/>
    <p:sldId id="266" r:id="rId13"/>
    <p:sldId id="286" r:id="rId14"/>
    <p:sldId id="312" r:id="rId15"/>
    <p:sldId id="287" r:id="rId16"/>
    <p:sldId id="269" r:id="rId17"/>
    <p:sldId id="267" r:id="rId18"/>
    <p:sldId id="305" r:id="rId19"/>
    <p:sldId id="288" r:id="rId20"/>
    <p:sldId id="268" r:id="rId21"/>
    <p:sldId id="270" r:id="rId22"/>
    <p:sldId id="301" r:id="rId23"/>
    <p:sldId id="311" r:id="rId24"/>
    <p:sldId id="278" r:id="rId25"/>
    <p:sldId id="272" r:id="rId26"/>
    <p:sldId id="307" r:id="rId27"/>
    <p:sldId id="276" r:id="rId28"/>
    <p:sldId id="277" r:id="rId29"/>
    <p:sldId id="279" r:id="rId30"/>
    <p:sldId id="280" r:id="rId31"/>
    <p:sldId id="308" r:id="rId32"/>
    <p:sldId id="283" r:id="rId33"/>
    <p:sldId id="285" r:id="rId34"/>
    <p:sldId id="284" r:id="rId35"/>
    <p:sldId id="304" r:id="rId36"/>
    <p:sldId id="258" r:id="rId37"/>
    <p:sldId id="259" r:id="rId38"/>
    <p:sldId id="263" r:id="rId39"/>
    <p:sldId id="264" r:id="rId40"/>
    <p:sldId id="310" r:id="rId41"/>
    <p:sldId id="274" r:id="rId42"/>
    <p:sldId id="273" r:id="rId43"/>
    <p:sldId id="293" r:id="rId44"/>
    <p:sldId id="290" r:id="rId45"/>
    <p:sldId id="275" r:id="rId46"/>
    <p:sldId id="281" r:id="rId47"/>
    <p:sldId id="282" r:id="rId48"/>
    <p:sldId id="309" r:id="rId49"/>
    <p:sldId id="294" r:id="rId50"/>
    <p:sldId id="298" r:id="rId51"/>
    <p:sldId id="299" r:id="rId52"/>
    <p:sldId id="291" r:id="rId53"/>
    <p:sldId id="29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88"/>
  </p:normalViewPr>
  <p:slideViewPr>
    <p:cSldViewPr snapToGrid="0">
      <p:cViewPr varScale="1">
        <p:scale>
          <a:sx n="94" d="100"/>
          <a:sy n="94"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1EC82-995E-9C4C-BD8F-731F826B2DFF}"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27D8C-5EB9-A644-B17F-33A981756AC3}" type="slidenum">
              <a:rPr lang="en-US" smtClean="0"/>
              <a:t>‹#›</a:t>
            </a:fld>
            <a:endParaRPr lang="en-US"/>
          </a:p>
        </p:txBody>
      </p:sp>
    </p:spTree>
    <p:extLst>
      <p:ext uri="{BB962C8B-B14F-4D97-AF65-F5344CB8AC3E}">
        <p14:creationId xmlns:p14="http://schemas.microsoft.com/office/powerpoint/2010/main" val="29855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27D8C-5EB9-A644-B17F-33A981756AC3}" type="slidenum">
              <a:rPr lang="en-US" smtClean="0"/>
              <a:t>3</a:t>
            </a:fld>
            <a:endParaRPr lang="en-US"/>
          </a:p>
        </p:txBody>
      </p:sp>
    </p:spTree>
    <p:extLst>
      <p:ext uri="{BB962C8B-B14F-4D97-AF65-F5344CB8AC3E}">
        <p14:creationId xmlns:p14="http://schemas.microsoft.com/office/powerpoint/2010/main" val="3963044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minutes</a:t>
            </a:r>
          </a:p>
        </p:txBody>
      </p:sp>
      <p:sp>
        <p:nvSpPr>
          <p:cNvPr id="4" name="Slide Number Placeholder 3"/>
          <p:cNvSpPr>
            <a:spLocks noGrp="1"/>
          </p:cNvSpPr>
          <p:nvPr>
            <p:ph type="sldNum" sz="quarter" idx="5"/>
          </p:nvPr>
        </p:nvSpPr>
        <p:spPr/>
        <p:txBody>
          <a:bodyPr/>
          <a:lstStyle/>
          <a:p>
            <a:fld id="{58127D8C-5EB9-A644-B17F-33A981756AC3}" type="slidenum">
              <a:rPr lang="en-US" smtClean="0"/>
              <a:t>31</a:t>
            </a:fld>
            <a:endParaRPr lang="en-US"/>
          </a:p>
        </p:txBody>
      </p:sp>
    </p:spTree>
    <p:extLst>
      <p:ext uri="{BB962C8B-B14F-4D97-AF65-F5344CB8AC3E}">
        <p14:creationId xmlns:p14="http://schemas.microsoft.com/office/powerpoint/2010/main" val="3325891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 minutes</a:t>
            </a:r>
          </a:p>
        </p:txBody>
      </p:sp>
      <p:sp>
        <p:nvSpPr>
          <p:cNvPr id="4" name="Slide Number Placeholder 3"/>
          <p:cNvSpPr>
            <a:spLocks noGrp="1"/>
          </p:cNvSpPr>
          <p:nvPr>
            <p:ph type="sldNum" sz="quarter" idx="5"/>
          </p:nvPr>
        </p:nvSpPr>
        <p:spPr/>
        <p:txBody>
          <a:bodyPr/>
          <a:lstStyle/>
          <a:p>
            <a:fld id="{58127D8C-5EB9-A644-B17F-33A981756AC3}" type="slidenum">
              <a:rPr lang="en-US" smtClean="0"/>
              <a:t>32</a:t>
            </a:fld>
            <a:endParaRPr lang="en-US"/>
          </a:p>
        </p:txBody>
      </p:sp>
    </p:spTree>
    <p:extLst>
      <p:ext uri="{BB962C8B-B14F-4D97-AF65-F5344CB8AC3E}">
        <p14:creationId xmlns:p14="http://schemas.microsoft.com/office/powerpoint/2010/main" val="150404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plane” — flat surface, flat because it’s a plane</a:t>
            </a:r>
          </a:p>
        </p:txBody>
      </p:sp>
      <p:sp>
        <p:nvSpPr>
          <p:cNvPr id="4" name="Slide Number Placeholder 3"/>
          <p:cNvSpPr>
            <a:spLocks noGrp="1"/>
          </p:cNvSpPr>
          <p:nvPr>
            <p:ph type="sldNum" sz="quarter" idx="5"/>
          </p:nvPr>
        </p:nvSpPr>
        <p:spPr/>
        <p:txBody>
          <a:bodyPr/>
          <a:lstStyle/>
          <a:p>
            <a:fld id="{58127D8C-5EB9-A644-B17F-33A981756AC3}" type="slidenum">
              <a:rPr lang="en-US" smtClean="0"/>
              <a:t>8</a:t>
            </a:fld>
            <a:endParaRPr lang="en-US"/>
          </a:p>
        </p:txBody>
      </p:sp>
    </p:spTree>
    <p:extLst>
      <p:ext uri="{BB962C8B-B14F-4D97-AF65-F5344CB8AC3E}">
        <p14:creationId xmlns:p14="http://schemas.microsoft.com/office/powerpoint/2010/main" val="76183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the number outside next to it</a:t>
            </a:r>
          </a:p>
        </p:txBody>
      </p:sp>
      <p:sp>
        <p:nvSpPr>
          <p:cNvPr id="4" name="Slide Number Placeholder 3"/>
          <p:cNvSpPr>
            <a:spLocks noGrp="1"/>
          </p:cNvSpPr>
          <p:nvPr>
            <p:ph type="sldNum" sz="quarter" idx="5"/>
          </p:nvPr>
        </p:nvSpPr>
        <p:spPr/>
        <p:txBody>
          <a:bodyPr/>
          <a:lstStyle/>
          <a:p>
            <a:fld id="{58127D8C-5EB9-A644-B17F-33A981756AC3}" type="slidenum">
              <a:rPr lang="en-US" smtClean="0"/>
              <a:t>9</a:t>
            </a:fld>
            <a:endParaRPr lang="en-US"/>
          </a:p>
        </p:txBody>
      </p:sp>
    </p:spTree>
    <p:extLst>
      <p:ext uri="{BB962C8B-B14F-4D97-AF65-F5344CB8AC3E}">
        <p14:creationId xmlns:p14="http://schemas.microsoft.com/office/powerpoint/2010/main" val="268271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6:45</a:t>
            </a:r>
          </a:p>
          <a:p>
            <a:r>
              <a:rPr lang="en-US" dirty="0"/>
              <a:t>X and x prime</a:t>
            </a:r>
          </a:p>
        </p:txBody>
      </p:sp>
      <p:sp>
        <p:nvSpPr>
          <p:cNvPr id="4" name="Slide Number Placeholder 3"/>
          <p:cNvSpPr>
            <a:spLocks noGrp="1"/>
          </p:cNvSpPr>
          <p:nvPr>
            <p:ph type="sldNum" sz="quarter" idx="5"/>
          </p:nvPr>
        </p:nvSpPr>
        <p:spPr/>
        <p:txBody>
          <a:bodyPr/>
          <a:lstStyle/>
          <a:p>
            <a:fld id="{58127D8C-5EB9-A644-B17F-33A981756AC3}" type="slidenum">
              <a:rPr lang="en-US" smtClean="0"/>
              <a:t>11</a:t>
            </a:fld>
            <a:endParaRPr lang="en-US"/>
          </a:p>
        </p:txBody>
      </p:sp>
    </p:spTree>
    <p:extLst>
      <p:ext uri="{BB962C8B-B14F-4D97-AF65-F5344CB8AC3E}">
        <p14:creationId xmlns:p14="http://schemas.microsoft.com/office/powerpoint/2010/main" val="50268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error</a:t>
            </a:r>
          </a:p>
        </p:txBody>
      </p:sp>
      <p:sp>
        <p:nvSpPr>
          <p:cNvPr id="4" name="Slide Number Placeholder 3"/>
          <p:cNvSpPr>
            <a:spLocks noGrp="1"/>
          </p:cNvSpPr>
          <p:nvPr>
            <p:ph type="sldNum" sz="quarter" idx="5"/>
          </p:nvPr>
        </p:nvSpPr>
        <p:spPr/>
        <p:txBody>
          <a:bodyPr/>
          <a:lstStyle/>
          <a:p>
            <a:fld id="{58127D8C-5EB9-A644-B17F-33A981756AC3}" type="slidenum">
              <a:rPr lang="en-US" smtClean="0"/>
              <a:t>12</a:t>
            </a:fld>
            <a:endParaRPr lang="en-US"/>
          </a:p>
        </p:txBody>
      </p:sp>
    </p:spTree>
    <p:extLst>
      <p:ext uri="{BB962C8B-B14F-4D97-AF65-F5344CB8AC3E}">
        <p14:creationId xmlns:p14="http://schemas.microsoft.com/office/powerpoint/2010/main" val="418477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Converting to a Bayesian paradigm — figure out the wording</a:t>
            </a:r>
          </a:p>
          <a:p>
            <a:r>
              <a:rPr lang="en-US" dirty="0"/>
              <a:t>Parameters vs. weights (adding things into the model that are going to priors) </a:t>
            </a:r>
          </a:p>
        </p:txBody>
      </p:sp>
      <p:sp>
        <p:nvSpPr>
          <p:cNvPr id="4" name="Slide Number Placeholder 3"/>
          <p:cNvSpPr>
            <a:spLocks noGrp="1"/>
          </p:cNvSpPr>
          <p:nvPr>
            <p:ph type="sldNum" sz="quarter" idx="5"/>
          </p:nvPr>
        </p:nvSpPr>
        <p:spPr/>
        <p:txBody>
          <a:bodyPr/>
          <a:lstStyle/>
          <a:p>
            <a:fld id="{58127D8C-5EB9-A644-B17F-33A981756AC3}" type="slidenum">
              <a:rPr lang="en-US" smtClean="0"/>
              <a:t>16</a:t>
            </a:fld>
            <a:endParaRPr lang="en-US"/>
          </a:p>
        </p:txBody>
      </p:sp>
    </p:spTree>
    <p:extLst>
      <p:ext uri="{BB962C8B-B14F-4D97-AF65-F5344CB8AC3E}">
        <p14:creationId xmlns:p14="http://schemas.microsoft.com/office/powerpoint/2010/main" val="2682903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 — define these more!!!</a:t>
            </a:r>
          </a:p>
        </p:txBody>
      </p:sp>
      <p:sp>
        <p:nvSpPr>
          <p:cNvPr id="4" name="Slide Number Placeholder 3"/>
          <p:cNvSpPr>
            <a:spLocks noGrp="1"/>
          </p:cNvSpPr>
          <p:nvPr>
            <p:ph type="sldNum" sz="quarter" idx="5"/>
          </p:nvPr>
        </p:nvSpPr>
        <p:spPr/>
        <p:txBody>
          <a:bodyPr/>
          <a:lstStyle/>
          <a:p>
            <a:fld id="{58127D8C-5EB9-A644-B17F-33A981756AC3}" type="slidenum">
              <a:rPr lang="en-US" smtClean="0"/>
              <a:t>22</a:t>
            </a:fld>
            <a:endParaRPr lang="en-US"/>
          </a:p>
        </p:txBody>
      </p:sp>
    </p:spTree>
    <p:extLst>
      <p:ext uri="{BB962C8B-B14F-4D97-AF65-F5344CB8AC3E}">
        <p14:creationId xmlns:p14="http://schemas.microsoft.com/office/powerpoint/2010/main" val="363620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a:t>
            </a:r>
          </a:p>
        </p:txBody>
      </p:sp>
      <p:sp>
        <p:nvSpPr>
          <p:cNvPr id="4" name="Slide Number Placeholder 3"/>
          <p:cNvSpPr>
            <a:spLocks noGrp="1"/>
          </p:cNvSpPr>
          <p:nvPr>
            <p:ph type="sldNum" sz="quarter" idx="5"/>
          </p:nvPr>
        </p:nvSpPr>
        <p:spPr/>
        <p:txBody>
          <a:bodyPr/>
          <a:lstStyle/>
          <a:p>
            <a:fld id="{58127D8C-5EB9-A644-B17F-33A981756AC3}" type="slidenum">
              <a:rPr lang="en-US" smtClean="0"/>
              <a:t>23</a:t>
            </a:fld>
            <a:endParaRPr lang="en-US"/>
          </a:p>
        </p:txBody>
      </p:sp>
    </p:spTree>
    <p:extLst>
      <p:ext uri="{BB962C8B-B14F-4D97-AF65-F5344CB8AC3E}">
        <p14:creationId xmlns:p14="http://schemas.microsoft.com/office/powerpoint/2010/main" val="232436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18.5 minutes</a:t>
            </a:r>
          </a:p>
        </p:txBody>
      </p:sp>
      <p:sp>
        <p:nvSpPr>
          <p:cNvPr id="4" name="Slide Number Placeholder 3"/>
          <p:cNvSpPr>
            <a:spLocks noGrp="1"/>
          </p:cNvSpPr>
          <p:nvPr>
            <p:ph type="sldNum" sz="quarter" idx="5"/>
          </p:nvPr>
        </p:nvSpPr>
        <p:spPr/>
        <p:txBody>
          <a:bodyPr/>
          <a:lstStyle/>
          <a:p>
            <a:fld id="{58127D8C-5EB9-A644-B17F-33A981756AC3}" type="slidenum">
              <a:rPr lang="en-US" smtClean="0"/>
              <a:t>28</a:t>
            </a:fld>
            <a:endParaRPr lang="en-US"/>
          </a:p>
        </p:txBody>
      </p:sp>
    </p:spTree>
    <p:extLst>
      <p:ext uri="{BB962C8B-B14F-4D97-AF65-F5344CB8AC3E}">
        <p14:creationId xmlns:p14="http://schemas.microsoft.com/office/powerpoint/2010/main" val="21932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1609-4DDF-8E22-EE66-5913DF7E58A8}"/>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BDDEE9D-3578-26F8-CDB4-5B6BA3CCF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9DD27F-D4C5-F5CE-66C0-88CF5FB881DB}"/>
              </a:ext>
            </a:extLst>
          </p:cNvPr>
          <p:cNvSpPr>
            <a:spLocks noGrp="1"/>
          </p:cNvSpPr>
          <p:nvPr>
            <p:ph type="dt" sz="half" idx="10"/>
          </p:nvPr>
        </p:nvSpPr>
        <p:spPr>
          <a:xfrm>
            <a:off x="838200" y="6356350"/>
            <a:ext cx="2743200" cy="365125"/>
          </a:xfrm>
          <a:prstGeom prst="rect">
            <a:avLst/>
          </a:prstGeom>
        </p:spPr>
        <p:txBody>
          <a:bodyPr/>
          <a:lstStyle/>
          <a:p>
            <a:fld id="{C14B9BD8-D761-F048-A224-E7F8D38B3ACC}" type="datetime1">
              <a:rPr lang="en-US" smtClean="0"/>
              <a:t>4/22/24</a:t>
            </a:fld>
            <a:endParaRPr lang="en-US"/>
          </a:p>
        </p:txBody>
      </p:sp>
      <p:sp>
        <p:nvSpPr>
          <p:cNvPr id="5" name="Footer Placeholder 4">
            <a:extLst>
              <a:ext uri="{FF2B5EF4-FFF2-40B4-BE49-F238E27FC236}">
                <a16:creationId xmlns:a16="http://schemas.microsoft.com/office/drawing/2014/main" id="{A3CC6389-6036-60A7-4FFE-8D42496FEC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E4A047-AF6C-0034-3537-83C9799C59DC}"/>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4036619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A6C2-8538-BE21-A09A-23FA9C785C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992BBE-2CD6-2733-08E1-AE3793ADC1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3CF88-88B7-85FC-5D55-B29946E454C9}"/>
              </a:ext>
            </a:extLst>
          </p:cNvPr>
          <p:cNvSpPr>
            <a:spLocks noGrp="1"/>
          </p:cNvSpPr>
          <p:nvPr>
            <p:ph type="dt" sz="half" idx="10"/>
          </p:nvPr>
        </p:nvSpPr>
        <p:spPr>
          <a:xfrm>
            <a:off x="838200" y="6356350"/>
            <a:ext cx="2743200" cy="365125"/>
          </a:xfrm>
          <a:prstGeom prst="rect">
            <a:avLst/>
          </a:prstGeom>
        </p:spPr>
        <p:txBody>
          <a:bodyPr/>
          <a:lstStyle/>
          <a:p>
            <a:fld id="{557F9F33-43BC-984D-BF6A-32CA8E4C1FCC}" type="datetime1">
              <a:rPr lang="en-US" smtClean="0"/>
              <a:t>4/22/24</a:t>
            </a:fld>
            <a:endParaRPr lang="en-US"/>
          </a:p>
        </p:txBody>
      </p:sp>
      <p:sp>
        <p:nvSpPr>
          <p:cNvPr id="5" name="Footer Placeholder 4">
            <a:extLst>
              <a:ext uri="{FF2B5EF4-FFF2-40B4-BE49-F238E27FC236}">
                <a16:creationId xmlns:a16="http://schemas.microsoft.com/office/drawing/2014/main" id="{440E33FD-2566-8C8F-7DD6-8BF85B63A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5B3A4-B609-453E-D3DF-55F39AEB28E0}"/>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741322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7B590-CD09-6F5D-33F5-1CCA715FC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632BF0-9C28-5C5F-C0C4-C2E04455C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04F3F-EF39-7FAF-EC09-C96EE7BAEF05}"/>
              </a:ext>
            </a:extLst>
          </p:cNvPr>
          <p:cNvSpPr>
            <a:spLocks noGrp="1"/>
          </p:cNvSpPr>
          <p:nvPr>
            <p:ph type="dt" sz="half" idx="10"/>
          </p:nvPr>
        </p:nvSpPr>
        <p:spPr>
          <a:xfrm>
            <a:off x="838200" y="6356350"/>
            <a:ext cx="2743200" cy="365125"/>
          </a:xfrm>
          <a:prstGeom prst="rect">
            <a:avLst/>
          </a:prstGeom>
        </p:spPr>
        <p:txBody>
          <a:bodyPr/>
          <a:lstStyle/>
          <a:p>
            <a:fld id="{9C35280E-689B-E34F-B009-B13837A6845A}" type="datetime1">
              <a:rPr lang="en-US" smtClean="0"/>
              <a:t>4/22/24</a:t>
            </a:fld>
            <a:endParaRPr lang="en-US"/>
          </a:p>
        </p:txBody>
      </p:sp>
      <p:sp>
        <p:nvSpPr>
          <p:cNvPr id="5" name="Footer Placeholder 4">
            <a:extLst>
              <a:ext uri="{FF2B5EF4-FFF2-40B4-BE49-F238E27FC236}">
                <a16:creationId xmlns:a16="http://schemas.microsoft.com/office/drawing/2014/main" id="{8804E7B9-FA9B-4CFA-FED0-E10D0511E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35039-799C-611C-426F-C2DE361AEBAF}"/>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224035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CF49-490B-5410-4078-870236C8F7A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3712FA2-F41A-8EE2-AF7E-1DD761597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CABEB-6D4A-979C-79D5-0A30B1EEB966}"/>
              </a:ext>
            </a:extLst>
          </p:cNvPr>
          <p:cNvSpPr>
            <a:spLocks noGrp="1"/>
          </p:cNvSpPr>
          <p:nvPr>
            <p:ph type="dt" sz="half" idx="10"/>
          </p:nvPr>
        </p:nvSpPr>
        <p:spPr>
          <a:xfrm>
            <a:off x="838200" y="6356350"/>
            <a:ext cx="2743200" cy="365125"/>
          </a:xfrm>
          <a:prstGeom prst="rect">
            <a:avLst/>
          </a:prstGeom>
        </p:spPr>
        <p:txBody>
          <a:bodyPr/>
          <a:lstStyle/>
          <a:p>
            <a:fld id="{B04630DA-68EB-3040-810D-CFF2FAB15B46}" type="datetime1">
              <a:rPr lang="en-US" smtClean="0"/>
              <a:t>4/22/24</a:t>
            </a:fld>
            <a:endParaRPr lang="en-US"/>
          </a:p>
        </p:txBody>
      </p:sp>
      <p:sp>
        <p:nvSpPr>
          <p:cNvPr id="5" name="Footer Placeholder 4">
            <a:extLst>
              <a:ext uri="{FF2B5EF4-FFF2-40B4-BE49-F238E27FC236}">
                <a16:creationId xmlns:a16="http://schemas.microsoft.com/office/drawing/2014/main" id="{6C458051-5A89-C5FF-DE8E-AB31DE9BF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70542-B013-F32B-9E8F-EE3D37BAB354}"/>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3089726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85EE-9A6A-ACCF-524A-AE3C720EF2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E197D5-6518-315A-A96B-C559D86AA3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B4A3C8-EBA1-BDA0-3985-5913B913482F}"/>
              </a:ext>
            </a:extLst>
          </p:cNvPr>
          <p:cNvSpPr>
            <a:spLocks noGrp="1"/>
          </p:cNvSpPr>
          <p:nvPr>
            <p:ph type="dt" sz="half" idx="10"/>
          </p:nvPr>
        </p:nvSpPr>
        <p:spPr>
          <a:xfrm>
            <a:off x="838200" y="6356350"/>
            <a:ext cx="2743200" cy="365125"/>
          </a:xfrm>
          <a:prstGeom prst="rect">
            <a:avLst/>
          </a:prstGeom>
        </p:spPr>
        <p:txBody>
          <a:bodyPr/>
          <a:lstStyle/>
          <a:p>
            <a:fld id="{13781D6B-7D0D-AF4E-89AD-9C1A6F4E9323}" type="datetime1">
              <a:rPr lang="en-US" smtClean="0"/>
              <a:t>4/22/24</a:t>
            </a:fld>
            <a:endParaRPr lang="en-US"/>
          </a:p>
        </p:txBody>
      </p:sp>
      <p:sp>
        <p:nvSpPr>
          <p:cNvPr id="5" name="Footer Placeholder 4">
            <a:extLst>
              <a:ext uri="{FF2B5EF4-FFF2-40B4-BE49-F238E27FC236}">
                <a16:creationId xmlns:a16="http://schemas.microsoft.com/office/drawing/2014/main" id="{3D051AA4-670B-4BA0-F5D1-CD97D6C33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20E35-0FBE-FC37-1C15-BF936550E5AC}"/>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2397065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7C819-FDD8-9EC6-A316-19C01AEB2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65D792-CD75-E8C3-53A1-82DF582ACF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7F575C-C95B-A768-556F-FF2B61586E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ACAE6-41A4-B01B-5272-09829243576C}"/>
              </a:ext>
            </a:extLst>
          </p:cNvPr>
          <p:cNvSpPr>
            <a:spLocks noGrp="1"/>
          </p:cNvSpPr>
          <p:nvPr>
            <p:ph type="dt" sz="half" idx="10"/>
          </p:nvPr>
        </p:nvSpPr>
        <p:spPr>
          <a:xfrm>
            <a:off x="838200" y="6356350"/>
            <a:ext cx="2743200" cy="365125"/>
          </a:xfrm>
          <a:prstGeom prst="rect">
            <a:avLst/>
          </a:prstGeom>
        </p:spPr>
        <p:txBody>
          <a:bodyPr/>
          <a:lstStyle/>
          <a:p>
            <a:fld id="{8E9A085B-8B89-434D-BE1C-4581B7DE9D3D}" type="datetime1">
              <a:rPr lang="en-US" smtClean="0"/>
              <a:t>4/22/24</a:t>
            </a:fld>
            <a:endParaRPr lang="en-US"/>
          </a:p>
        </p:txBody>
      </p:sp>
      <p:sp>
        <p:nvSpPr>
          <p:cNvPr id="6" name="Footer Placeholder 5">
            <a:extLst>
              <a:ext uri="{FF2B5EF4-FFF2-40B4-BE49-F238E27FC236}">
                <a16:creationId xmlns:a16="http://schemas.microsoft.com/office/drawing/2014/main" id="{D7102FF5-5632-F1E0-5EAF-1A5E3CDE6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582DD-D3CB-E2B1-0D25-724FFEA84C5D}"/>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347827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1ECA-E41A-323D-7994-7B09CE2174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C84314-2114-1BAE-4849-7AFAD1689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D9DA19C-5815-1178-B53D-B53044AADD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25E3BC-4C6D-E860-FF47-F6E2B8FF8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A4DA1A-D2D5-AB17-4DD2-6D8464C91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D26576-25BC-5414-33F3-045C6E41DF09}"/>
              </a:ext>
            </a:extLst>
          </p:cNvPr>
          <p:cNvSpPr>
            <a:spLocks noGrp="1"/>
          </p:cNvSpPr>
          <p:nvPr>
            <p:ph type="dt" sz="half" idx="10"/>
          </p:nvPr>
        </p:nvSpPr>
        <p:spPr>
          <a:xfrm>
            <a:off x="838200" y="6356350"/>
            <a:ext cx="2743200" cy="365125"/>
          </a:xfrm>
          <a:prstGeom prst="rect">
            <a:avLst/>
          </a:prstGeom>
        </p:spPr>
        <p:txBody>
          <a:bodyPr/>
          <a:lstStyle/>
          <a:p>
            <a:fld id="{67174766-7E04-954F-AC1E-00802C054692}" type="datetime1">
              <a:rPr lang="en-US" smtClean="0"/>
              <a:t>4/22/24</a:t>
            </a:fld>
            <a:endParaRPr lang="en-US"/>
          </a:p>
        </p:txBody>
      </p:sp>
      <p:sp>
        <p:nvSpPr>
          <p:cNvPr id="8" name="Footer Placeholder 7">
            <a:extLst>
              <a:ext uri="{FF2B5EF4-FFF2-40B4-BE49-F238E27FC236}">
                <a16:creationId xmlns:a16="http://schemas.microsoft.com/office/drawing/2014/main" id="{C77C2C9D-AD80-E626-2EBA-5213A59489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4E368A-EE13-0B61-BF15-53F90927D770}"/>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2471654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6EA8-242D-C9D7-6769-18A2AFD0BB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C518D1-C48D-9AEB-00E5-569C547F132B}"/>
              </a:ext>
            </a:extLst>
          </p:cNvPr>
          <p:cNvSpPr>
            <a:spLocks noGrp="1"/>
          </p:cNvSpPr>
          <p:nvPr>
            <p:ph type="dt" sz="half" idx="10"/>
          </p:nvPr>
        </p:nvSpPr>
        <p:spPr>
          <a:xfrm>
            <a:off x="838200" y="6356350"/>
            <a:ext cx="2743200" cy="365125"/>
          </a:xfrm>
          <a:prstGeom prst="rect">
            <a:avLst/>
          </a:prstGeom>
        </p:spPr>
        <p:txBody>
          <a:bodyPr/>
          <a:lstStyle/>
          <a:p>
            <a:fld id="{9B7C0362-E093-E74E-B090-B9EC6F332F6B}" type="datetime1">
              <a:rPr lang="en-US" smtClean="0"/>
              <a:t>4/22/24</a:t>
            </a:fld>
            <a:endParaRPr lang="en-US"/>
          </a:p>
        </p:txBody>
      </p:sp>
      <p:sp>
        <p:nvSpPr>
          <p:cNvPr id="4" name="Footer Placeholder 3">
            <a:extLst>
              <a:ext uri="{FF2B5EF4-FFF2-40B4-BE49-F238E27FC236}">
                <a16:creationId xmlns:a16="http://schemas.microsoft.com/office/drawing/2014/main" id="{98FD2CCC-6AF7-89F4-73F2-07C9137FD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1E126A-FCDF-99F0-DECE-48AF533E004C}"/>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279235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CE71BB-7292-D3A5-D003-5F09EFF336AB}"/>
              </a:ext>
            </a:extLst>
          </p:cNvPr>
          <p:cNvSpPr>
            <a:spLocks noGrp="1"/>
          </p:cNvSpPr>
          <p:nvPr>
            <p:ph type="dt" sz="half" idx="10"/>
          </p:nvPr>
        </p:nvSpPr>
        <p:spPr>
          <a:xfrm>
            <a:off x="838200" y="6356350"/>
            <a:ext cx="2743200" cy="365125"/>
          </a:xfrm>
          <a:prstGeom prst="rect">
            <a:avLst/>
          </a:prstGeom>
        </p:spPr>
        <p:txBody>
          <a:bodyPr/>
          <a:lstStyle/>
          <a:p>
            <a:fld id="{9EA66CAC-5628-B24B-B480-497826ABACDC}" type="datetime1">
              <a:rPr lang="en-US" smtClean="0"/>
              <a:t>4/22/24</a:t>
            </a:fld>
            <a:endParaRPr lang="en-US"/>
          </a:p>
        </p:txBody>
      </p:sp>
      <p:sp>
        <p:nvSpPr>
          <p:cNvPr id="3" name="Footer Placeholder 2">
            <a:extLst>
              <a:ext uri="{FF2B5EF4-FFF2-40B4-BE49-F238E27FC236}">
                <a16:creationId xmlns:a16="http://schemas.microsoft.com/office/drawing/2014/main" id="{0E42B155-90AD-9443-F69D-3DF8E879E3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4F8828-89B8-F3EE-22A1-EE5BBE16BE82}"/>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2894703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C0A2-1C54-0797-8080-F02969686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0D7EB1-8433-8E24-916F-D3A1EC0D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884BE5-1F67-9AAF-BEA8-5335DDD9A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82016F-9A55-46ED-1881-5C34CEA4186A}"/>
              </a:ext>
            </a:extLst>
          </p:cNvPr>
          <p:cNvSpPr>
            <a:spLocks noGrp="1"/>
          </p:cNvSpPr>
          <p:nvPr>
            <p:ph type="dt" sz="half" idx="10"/>
          </p:nvPr>
        </p:nvSpPr>
        <p:spPr>
          <a:xfrm>
            <a:off x="838200" y="6356350"/>
            <a:ext cx="2743200" cy="365125"/>
          </a:xfrm>
          <a:prstGeom prst="rect">
            <a:avLst/>
          </a:prstGeom>
        </p:spPr>
        <p:txBody>
          <a:bodyPr/>
          <a:lstStyle/>
          <a:p>
            <a:fld id="{10AB85EF-864F-184B-90DB-477E73BA76B2}" type="datetime1">
              <a:rPr lang="en-US" smtClean="0"/>
              <a:t>4/22/24</a:t>
            </a:fld>
            <a:endParaRPr lang="en-US"/>
          </a:p>
        </p:txBody>
      </p:sp>
      <p:sp>
        <p:nvSpPr>
          <p:cNvPr id="6" name="Footer Placeholder 5">
            <a:extLst>
              <a:ext uri="{FF2B5EF4-FFF2-40B4-BE49-F238E27FC236}">
                <a16:creationId xmlns:a16="http://schemas.microsoft.com/office/drawing/2014/main" id="{D818552E-CDFC-70C6-BA99-0859E845E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607FDC-CEC6-8BC4-591C-F57DB8E3B3B0}"/>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303511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B6C8-AFBA-33D6-181B-3B8E5FE272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5DAA41-42B4-C419-FDB8-50F977DD17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3A8DCD-3415-903D-31F9-18B61D4EC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8B69DA-EA3F-56C7-A033-C7EE137F6280}"/>
              </a:ext>
            </a:extLst>
          </p:cNvPr>
          <p:cNvSpPr>
            <a:spLocks noGrp="1"/>
          </p:cNvSpPr>
          <p:nvPr>
            <p:ph type="dt" sz="half" idx="10"/>
          </p:nvPr>
        </p:nvSpPr>
        <p:spPr>
          <a:xfrm>
            <a:off x="838200" y="6356350"/>
            <a:ext cx="2743200" cy="365125"/>
          </a:xfrm>
          <a:prstGeom prst="rect">
            <a:avLst/>
          </a:prstGeom>
        </p:spPr>
        <p:txBody>
          <a:bodyPr/>
          <a:lstStyle/>
          <a:p>
            <a:fld id="{8A69096B-6DA3-2F43-AC13-7AEA20FDE450}" type="datetime1">
              <a:rPr lang="en-US" smtClean="0"/>
              <a:t>4/22/24</a:t>
            </a:fld>
            <a:endParaRPr lang="en-US"/>
          </a:p>
        </p:txBody>
      </p:sp>
      <p:sp>
        <p:nvSpPr>
          <p:cNvPr id="6" name="Footer Placeholder 5">
            <a:extLst>
              <a:ext uri="{FF2B5EF4-FFF2-40B4-BE49-F238E27FC236}">
                <a16:creationId xmlns:a16="http://schemas.microsoft.com/office/drawing/2014/main" id="{267D0D28-EA74-09D1-F930-B9DBD5B5D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B6061-5D6C-C8E1-85C5-7E440749482B}"/>
              </a:ext>
            </a:extLst>
          </p:cNvPr>
          <p:cNvSpPr>
            <a:spLocks noGrp="1"/>
          </p:cNvSpPr>
          <p:nvPr>
            <p:ph type="sldNum" sz="quarter" idx="12"/>
          </p:nvPr>
        </p:nvSpPr>
        <p:spPr/>
        <p:txBody>
          <a:bodyPr/>
          <a:lstStyle/>
          <a:p>
            <a:fld id="{1D7C6CFA-883D-EE48-A44B-EF5E9D70D114}" type="slidenum">
              <a:rPr lang="en-US" smtClean="0"/>
              <a:t>‹#›</a:t>
            </a:fld>
            <a:endParaRPr lang="en-US"/>
          </a:p>
        </p:txBody>
      </p:sp>
    </p:spTree>
    <p:extLst>
      <p:ext uri="{BB962C8B-B14F-4D97-AF65-F5344CB8AC3E}">
        <p14:creationId xmlns:p14="http://schemas.microsoft.com/office/powerpoint/2010/main" val="178873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5961C-66E1-5363-93B3-3CC385BCD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B960A3-46ED-64BA-DE73-B14F7A33EA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650C814-A85A-B08F-3434-43CED3C4BD70}"/>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200">
                <a:solidFill>
                  <a:schemeClr val="tx1">
                    <a:tint val="82000"/>
                  </a:schemeClr>
                </a:solidFill>
                <a:latin typeface="Roboto" panose="02000000000000000000" pitchFamily="2" charset="0"/>
                <a:ea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E5E44BF0-B45D-DCF4-EC17-25C8A11E9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Roboto" panose="02000000000000000000" pitchFamily="2" charset="0"/>
                <a:ea typeface="Roboto" panose="02000000000000000000" pitchFamily="2" charset="0"/>
              </a:defRPr>
            </a:lvl1pPr>
          </a:lstStyle>
          <a:p>
            <a:fld id="{26CF1BAE-BCF3-6243-AE1E-B9DE7D2A3964}" type="datetime1">
              <a:rPr lang="en-US" smtClean="0"/>
              <a:pPr/>
              <a:t>4/22/24</a:t>
            </a:fld>
            <a:r>
              <a:rPr lang="en-US" dirty="0"/>
              <a:t> 	</a:t>
            </a:r>
            <a:fld id="{1D7C6CFA-883D-EE48-A44B-EF5E9D70D114}" type="slidenum">
              <a:rPr lang="en-US" smtClean="0"/>
              <a:pPr/>
              <a:t>‹#›</a:t>
            </a:fld>
            <a:endParaRPr lang="en-US" dirty="0"/>
          </a:p>
        </p:txBody>
      </p:sp>
    </p:spTree>
    <p:extLst>
      <p:ext uri="{BB962C8B-B14F-4D97-AF65-F5344CB8AC3E}">
        <p14:creationId xmlns:p14="http://schemas.microsoft.com/office/powerpoint/2010/main" val="3874146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Big Caslon Medium" panose="02000603090000020003" pitchFamily="2" charset="-79"/>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14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14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14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26/science.aay3164" TargetMode="External"/><Relationship Id="rId3" Type="http://schemas.openxmlformats.org/officeDocument/2006/relationships/hyperlink" Target="https://doi.org/10.1093/biostatistics/kxu058" TargetMode="External"/><Relationship Id="rId7" Type="http://schemas.openxmlformats.org/officeDocument/2006/relationships/hyperlink" Target="https://doi.org/10.3390/ijerph19127511" TargetMode="External"/><Relationship Id="rId2" Type="http://schemas.openxmlformats.org/officeDocument/2006/relationships/hyperlink" Target="https://doi.org/10.1214/19-AOAS1307" TargetMode="External"/><Relationship Id="rId1" Type="http://schemas.openxmlformats.org/officeDocument/2006/relationships/slideLayout" Target="../slideLayouts/slideLayout2.xml"/><Relationship Id="rId6" Type="http://schemas.openxmlformats.org/officeDocument/2006/relationships/hyperlink" Target="https://doi.org/10.1289/EHP7201" TargetMode="External"/><Relationship Id="rId5" Type="http://schemas.openxmlformats.org/officeDocument/2006/relationships/hyperlink" Target="https://doi.org/10.1007/978-0-387-84858-7" TargetMode="External"/><Relationship Id="rId10" Type="http://schemas.openxmlformats.org/officeDocument/2006/relationships/hyperlink" Target="https://doi.org/10.1016/j.envpol.2022.119356" TargetMode="External"/><Relationship Id="rId4" Type="http://schemas.openxmlformats.org/officeDocument/2006/relationships/hyperlink" Target="https://www.epa.gov/air-emissions-factors-and-quantification/ap-42-fifth-edition-volume-i-chapter-1-external-0" TargetMode="External"/><Relationship Id="rId9" Type="http://schemas.openxmlformats.org/officeDocument/2006/relationships/hyperlink" Target="https://doi.org/10.1016/j.annepidem.2018.09.007"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DA10-7F46-B430-7A67-F4251A136825}"/>
              </a:ext>
            </a:extLst>
          </p:cNvPr>
          <p:cNvSpPr>
            <a:spLocks noGrp="1"/>
          </p:cNvSpPr>
          <p:nvPr>
            <p:ph type="ctrTitle"/>
          </p:nvPr>
        </p:nvSpPr>
        <p:spPr>
          <a:xfrm>
            <a:off x="985777" y="1041400"/>
            <a:ext cx="10220446" cy="2387600"/>
          </a:xfrm>
        </p:spPr>
        <p:txBody>
          <a:bodyPr>
            <a:noAutofit/>
          </a:bodyPr>
          <a:lstStyle/>
          <a:p>
            <a:r>
              <a:rPr lang="en-US" sz="4800" dirty="0"/>
              <a:t>Flexible Bayesian Regression Models for the Detection of Interactions in Exposure Mixture Studies</a:t>
            </a:r>
          </a:p>
        </p:txBody>
      </p:sp>
      <p:sp>
        <p:nvSpPr>
          <p:cNvPr id="3" name="Subtitle 2">
            <a:extLst>
              <a:ext uri="{FF2B5EF4-FFF2-40B4-BE49-F238E27FC236}">
                <a16:creationId xmlns:a16="http://schemas.microsoft.com/office/drawing/2014/main" id="{7E808ABF-22EB-AF59-C439-98C5760C337A}"/>
              </a:ext>
            </a:extLst>
          </p:cNvPr>
          <p:cNvSpPr>
            <a:spLocks noGrp="1"/>
          </p:cNvSpPr>
          <p:nvPr>
            <p:ph type="subTitle" idx="1"/>
          </p:nvPr>
        </p:nvSpPr>
        <p:spPr/>
        <p:txBody>
          <a:bodyPr anchor="b"/>
          <a:lstStyle/>
          <a:p>
            <a:r>
              <a:rPr lang="en-US" dirty="0"/>
              <a:t>Elizabeth Zhang</a:t>
            </a:r>
          </a:p>
          <a:p>
            <a:r>
              <a:rPr lang="en-US" dirty="0"/>
              <a:t>Advisor: Amy </a:t>
            </a:r>
            <a:r>
              <a:rPr lang="en-US" dirty="0" err="1"/>
              <a:t>Wagaman</a:t>
            </a:r>
            <a:endParaRPr lang="en-US" dirty="0"/>
          </a:p>
        </p:txBody>
      </p:sp>
      <p:sp>
        <p:nvSpPr>
          <p:cNvPr id="8" name="Date Placeholder 7">
            <a:extLst>
              <a:ext uri="{FF2B5EF4-FFF2-40B4-BE49-F238E27FC236}">
                <a16:creationId xmlns:a16="http://schemas.microsoft.com/office/drawing/2014/main" id="{A72323EF-D63B-BBC6-E30D-AA6E155AC0B8}"/>
              </a:ext>
            </a:extLst>
          </p:cNvPr>
          <p:cNvSpPr>
            <a:spLocks noGrp="1"/>
          </p:cNvSpPr>
          <p:nvPr>
            <p:ph type="dt" sz="half" idx="10"/>
          </p:nvPr>
        </p:nvSpPr>
        <p:spPr/>
        <p:txBody>
          <a:bodyPr/>
          <a:lstStyle/>
          <a:p>
            <a:r>
              <a:rPr lang="en-US">
                <a:latin typeface="Roboto" panose="02000000000000000000" pitchFamily="2" charset="0"/>
                <a:ea typeface="Roboto" panose="02000000000000000000" pitchFamily="2" charset="0"/>
              </a:rPr>
              <a:t>April 24, 2024</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7213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287D-CB7A-EC2C-DDC5-1E393E6C06A5}"/>
              </a:ext>
            </a:extLst>
          </p:cNvPr>
          <p:cNvSpPr>
            <a:spLocks noGrp="1"/>
          </p:cNvSpPr>
          <p:nvPr>
            <p:ph type="title"/>
          </p:nvPr>
        </p:nvSpPr>
        <p:spPr/>
        <p:txBody>
          <a:bodyPr/>
          <a:lstStyle/>
          <a:p>
            <a:r>
              <a:rPr lang="en-US" dirty="0"/>
              <a:t>Two methods</a:t>
            </a:r>
          </a:p>
        </p:txBody>
      </p:sp>
      <p:sp>
        <p:nvSpPr>
          <p:cNvPr id="3" name="Content Placeholder 2">
            <a:extLst>
              <a:ext uri="{FF2B5EF4-FFF2-40B4-BE49-F238E27FC236}">
                <a16:creationId xmlns:a16="http://schemas.microsoft.com/office/drawing/2014/main" id="{3BBFAF03-AF30-4D0A-5B83-98DC3C9E87AC}"/>
              </a:ext>
            </a:extLst>
          </p:cNvPr>
          <p:cNvSpPr>
            <a:spLocks noGrp="1"/>
          </p:cNvSpPr>
          <p:nvPr>
            <p:ph idx="1"/>
          </p:nvPr>
        </p:nvSpPr>
        <p:spPr/>
        <p:txBody>
          <a:bodyPr>
            <a:normAutofit/>
          </a:bodyPr>
          <a:lstStyle/>
          <a:p>
            <a:r>
              <a:rPr lang="en-US" sz="3600" dirty="0"/>
              <a:t>BKMR: Bayesian kernel machine regression</a:t>
            </a:r>
          </a:p>
          <a:p>
            <a:pPr lvl="1"/>
            <a:r>
              <a:rPr lang="en-US" sz="3200" dirty="0"/>
              <a:t>Uses kernel machine regression</a:t>
            </a:r>
          </a:p>
          <a:p>
            <a:endParaRPr lang="en-US" sz="3600" dirty="0"/>
          </a:p>
          <a:p>
            <a:r>
              <a:rPr lang="en-US" sz="3600" dirty="0"/>
              <a:t>BSR: Bayesian semiparametric regression</a:t>
            </a:r>
          </a:p>
          <a:p>
            <a:pPr lvl="1"/>
            <a:r>
              <a:rPr lang="en-US" sz="3200" dirty="0"/>
              <a:t>Uses spline regression</a:t>
            </a:r>
          </a:p>
        </p:txBody>
      </p:sp>
      <p:sp>
        <p:nvSpPr>
          <p:cNvPr id="4" name="Footer Placeholder 3">
            <a:extLst>
              <a:ext uri="{FF2B5EF4-FFF2-40B4-BE49-F238E27FC236}">
                <a16:creationId xmlns:a16="http://schemas.microsoft.com/office/drawing/2014/main" id="{0C5693CD-A4B9-731F-DFA9-5E7C8C4B1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EFA68D-A2AF-166D-AE49-AA55D2B7AE4D}"/>
              </a:ext>
            </a:extLst>
          </p:cNvPr>
          <p:cNvSpPr>
            <a:spLocks noGrp="1"/>
          </p:cNvSpPr>
          <p:nvPr>
            <p:ph type="sldNum" sz="quarter" idx="12"/>
          </p:nvPr>
        </p:nvSpPr>
        <p:spPr/>
        <p:txBody>
          <a:bodyPr/>
          <a:lstStyle/>
          <a:p>
            <a:fld id="{1D7C6CFA-883D-EE48-A44B-EF5E9D70D114}" type="slidenum">
              <a:rPr lang="en-US" smtClean="0"/>
              <a:t>10</a:t>
            </a:fld>
            <a:endParaRPr lang="en-US"/>
          </a:p>
        </p:txBody>
      </p:sp>
    </p:spTree>
    <p:extLst>
      <p:ext uri="{BB962C8B-B14F-4D97-AF65-F5344CB8AC3E}">
        <p14:creationId xmlns:p14="http://schemas.microsoft.com/office/powerpoint/2010/main" val="923752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16D007-A0CD-DCB2-9EA3-72C1D89412A9}"/>
              </a:ext>
            </a:extLst>
          </p:cNvPr>
          <p:cNvPicPr>
            <a:picLocks noChangeAspect="1"/>
          </p:cNvPicPr>
          <p:nvPr/>
        </p:nvPicPr>
        <p:blipFill>
          <a:blip r:embed="rId3"/>
          <a:stretch>
            <a:fillRect/>
          </a:stretch>
        </p:blipFill>
        <p:spPr>
          <a:xfrm>
            <a:off x="1272211" y="4200999"/>
            <a:ext cx="9647575" cy="1978540"/>
          </a:xfrm>
          <a:prstGeom prst="rect">
            <a:avLst/>
          </a:prstGeom>
        </p:spPr>
      </p:pic>
      <p:sp>
        <p:nvSpPr>
          <p:cNvPr id="2" name="Title 1">
            <a:extLst>
              <a:ext uri="{FF2B5EF4-FFF2-40B4-BE49-F238E27FC236}">
                <a16:creationId xmlns:a16="http://schemas.microsoft.com/office/drawing/2014/main" id="{04E479D4-8C85-2758-3FA9-18353F9B6381}"/>
              </a:ext>
            </a:extLst>
          </p:cNvPr>
          <p:cNvSpPr>
            <a:spLocks noGrp="1"/>
          </p:cNvSpPr>
          <p:nvPr>
            <p:ph type="title"/>
          </p:nvPr>
        </p:nvSpPr>
        <p:spPr/>
        <p:txBody>
          <a:bodyPr/>
          <a:lstStyle/>
          <a:p>
            <a:r>
              <a:rPr lang="en-US" dirty="0"/>
              <a:t>Kernel machine regression</a:t>
            </a:r>
          </a:p>
        </p:txBody>
      </p:sp>
      <p:sp>
        <p:nvSpPr>
          <p:cNvPr id="4" name="Footer Placeholder 3">
            <a:extLst>
              <a:ext uri="{FF2B5EF4-FFF2-40B4-BE49-F238E27FC236}">
                <a16:creationId xmlns:a16="http://schemas.microsoft.com/office/drawing/2014/main" id="{10E1851B-08E1-229A-EABA-DBE1168C9149}"/>
              </a:ext>
            </a:extLst>
          </p:cNvPr>
          <p:cNvSpPr>
            <a:spLocks noGrp="1"/>
          </p:cNvSpPr>
          <p:nvPr>
            <p:ph type="ftr" sz="quarter" idx="11"/>
          </p:nvPr>
        </p:nvSpPr>
        <p:spPr/>
        <p:txBody>
          <a:bodyPr/>
          <a:lstStyle/>
          <a:p>
            <a:r>
              <a:rPr lang="en-US" dirty="0"/>
              <a:t>(Bobb et al., 2015)</a:t>
            </a:r>
          </a:p>
        </p:txBody>
      </p:sp>
      <p:sp>
        <p:nvSpPr>
          <p:cNvPr id="5" name="Slide Number Placeholder 4">
            <a:extLst>
              <a:ext uri="{FF2B5EF4-FFF2-40B4-BE49-F238E27FC236}">
                <a16:creationId xmlns:a16="http://schemas.microsoft.com/office/drawing/2014/main" id="{3847BE67-9F7F-A541-64FA-9D00D2DC9C9F}"/>
              </a:ext>
            </a:extLst>
          </p:cNvPr>
          <p:cNvSpPr>
            <a:spLocks noGrp="1"/>
          </p:cNvSpPr>
          <p:nvPr>
            <p:ph type="sldNum" sz="quarter" idx="12"/>
          </p:nvPr>
        </p:nvSpPr>
        <p:spPr/>
        <p:txBody>
          <a:bodyPr/>
          <a:lstStyle/>
          <a:p>
            <a:fld id="{1D7C6CFA-883D-EE48-A44B-EF5E9D70D114}" type="slidenum">
              <a:rPr lang="en-US" smtClean="0"/>
              <a:t>11</a:t>
            </a:fld>
            <a:endParaRPr lang="en-US"/>
          </a:p>
        </p:txBody>
      </p:sp>
      <p:pic>
        <p:nvPicPr>
          <p:cNvPr id="10" name="Picture 9">
            <a:extLst>
              <a:ext uri="{FF2B5EF4-FFF2-40B4-BE49-F238E27FC236}">
                <a16:creationId xmlns:a16="http://schemas.microsoft.com/office/drawing/2014/main" id="{B984B40C-3D28-A8B2-B616-E351049D89B8}"/>
              </a:ext>
            </a:extLst>
          </p:cNvPr>
          <p:cNvPicPr>
            <a:picLocks noChangeAspect="1"/>
          </p:cNvPicPr>
          <p:nvPr/>
        </p:nvPicPr>
        <p:blipFill>
          <a:blip r:embed="rId4"/>
          <a:stretch>
            <a:fillRect/>
          </a:stretch>
        </p:blipFill>
        <p:spPr>
          <a:xfrm>
            <a:off x="1272212" y="1591159"/>
            <a:ext cx="9647575" cy="2433030"/>
          </a:xfrm>
          <a:prstGeom prst="rect">
            <a:avLst/>
          </a:prstGeom>
        </p:spPr>
      </p:pic>
      <p:sp>
        <p:nvSpPr>
          <p:cNvPr id="13" name="Rounded Rectangle 12">
            <a:extLst>
              <a:ext uri="{FF2B5EF4-FFF2-40B4-BE49-F238E27FC236}">
                <a16:creationId xmlns:a16="http://schemas.microsoft.com/office/drawing/2014/main" id="{B780990B-704D-1943-0E83-C5B760F6B18C}"/>
              </a:ext>
            </a:extLst>
          </p:cNvPr>
          <p:cNvSpPr/>
          <p:nvPr/>
        </p:nvSpPr>
        <p:spPr>
          <a:xfrm>
            <a:off x="5345723" y="2629878"/>
            <a:ext cx="593969"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40A5B42-818C-9E7E-44B1-6FEC956D31CE}"/>
              </a:ext>
            </a:extLst>
          </p:cNvPr>
          <p:cNvSpPr/>
          <p:nvPr/>
        </p:nvSpPr>
        <p:spPr>
          <a:xfrm>
            <a:off x="5887845" y="4824278"/>
            <a:ext cx="2057550" cy="51715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51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F9F7-CA0A-F91B-48B9-65C9D99EC53F}"/>
              </a:ext>
            </a:extLst>
          </p:cNvPr>
          <p:cNvSpPr>
            <a:spLocks noGrp="1"/>
          </p:cNvSpPr>
          <p:nvPr>
            <p:ph type="title"/>
          </p:nvPr>
        </p:nvSpPr>
        <p:spPr/>
        <p:txBody>
          <a:bodyPr/>
          <a:lstStyle/>
          <a:p>
            <a:r>
              <a:rPr lang="en-US" dirty="0"/>
              <a:t>Toy example</a:t>
            </a:r>
          </a:p>
        </p:txBody>
      </p:sp>
      <p:pic>
        <p:nvPicPr>
          <p:cNvPr id="7" name="Content Placeholder 6" descr="A line graph with black dots and blue line&#10;&#10;Description automatically generated">
            <a:extLst>
              <a:ext uri="{FF2B5EF4-FFF2-40B4-BE49-F238E27FC236}">
                <a16:creationId xmlns:a16="http://schemas.microsoft.com/office/drawing/2014/main" id="{58F9C64B-D760-908F-FC24-110D433DDB2F}"/>
              </a:ext>
            </a:extLst>
          </p:cNvPr>
          <p:cNvPicPr>
            <a:picLocks noGrp="1" noChangeAspect="1"/>
          </p:cNvPicPr>
          <p:nvPr>
            <p:ph idx="1"/>
          </p:nvPr>
        </p:nvPicPr>
        <p:blipFill>
          <a:blip r:embed="rId3"/>
          <a:stretch>
            <a:fillRect/>
          </a:stretch>
        </p:blipFill>
        <p:spPr>
          <a:xfrm>
            <a:off x="2720937" y="1690688"/>
            <a:ext cx="6750126" cy="4050076"/>
          </a:xfrm>
        </p:spPr>
      </p:pic>
      <p:sp>
        <p:nvSpPr>
          <p:cNvPr id="4" name="Footer Placeholder 3">
            <a:extLst>
              <a:ext uri="{FF2B5EF4-FFF2-40B4-BE49-F238E27FC236}">
                <a16:creationId xmlns:a16="http://schemas.microsoft.com/office/drawing/2014/main" id="{2679FBE1-FC25-A152-74DA-E5CFC486F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B22947-AA7E-0BE9-7256-1822584C108F}"/>
              </a:ext>
            </a:extLst>
          </p:cNvPr>
          <p:cNvSpPr>
            <a:spLocks noGrp="1"/>
          </p:cNvSpPr>
          <p:nvPr>
            <p:ph type="sldNum" sz="quarter" idx="12"/>
          </p:nvPr>
        </p:nvSpPr>
        <p:spPr/>
        <p:txBody>
          <a:bodyPr/>
          <a:lstStyle/>
          <a:p>
            <a:fld id="{1D7C6CFA-883D-EE48-A44B-EF5E9D70D114}" type="slidenum">
              <a:rPr lang="en-US" smtClean="0"/>
              <a:t>12</a:t>
            </a:fld>
            <a:endParaRPr lang="en-US"/>
          </a:p>
        </p:txBody>
      </p:sp>
      <p:pic>
        <p:nvPicPr>
          <p:cNvPr id="8" name="Picture 7">
            <a:extLst>
              <a:ext uri="{FF2B5EF4-FFF2-40B4-BE49-F238E27FC236}">
                <a16:creationId xmlns:a16="http://schemas.microsoft.com/office/drawing/2014/main" id="{794AAEB2-59FD-8095-6ADB-3DAD4273E92E}"/>
              </a:ext>
            </a:extLst>
          </p:cNvPr>
          <p:cNvPicPr>
            <a:picLocks noChangeAspect="1"/>
          </p:cNvPicPr>
          <p:nvPr/>
        </p:nvPicPr>
        <p:blipFill>
          <a:blip r:embed="rId4"/>
          <a:stretch>
            <a:fillRect/>
          </a:stretch>
        </p:blipFill>
        <p:spPr>
          <a:xfrm>
            <a:off x="4561345" y="5704887"/>
            <a:ext cx="3069307" cy="651463"/>
          </a:xfrm>
          <a:prstGeom prst="rect">
            <a:avLst/>
          </a:prstGeom>
        </p:spPr>
      </p:pic>
    </p:spTree>
    <p:extLst>
      <p:ext uri="{BB962C8B-B14F-4D97-AF65-F5344CB8AC3E}">
        <p14:creationId xmlns:p14="http://schemas.microsoft.com/office/powerpoint/2010/main" val="4035097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5FFA-E240-621D-D535-12351E1D2FCF}"/>
              </a:ext>
            </a:extLst>
          </p:cNvPr>
          <p:cNvSpPr>
            <a:spLocks noGrp="1"/>
          </p:cNvSpPr>
          <p:nvPr>
            <p:ph type="title"/>
          </p:nvPr>
        </p:nvSpPr>
        <p:spPr/>
        <p:txBody>
          <a:bodyPr/>
          <a:lstStyle/>
          <a:p>
            <a:r>
              <a:rPr lang="en-US" dirty="0"/>
              <a:t>Toy example</a:t>
            </a:r>
          </a:p>
        </p:txBody>
      </p:sp>
      <p:pic>
        <p:nvPicPr>
          <p:cNvPr id="7" name="Content Placeholder 6" descr="A graph of a function&#10;&#10;Description automatically generated">
            <a:extLst>
              <a:ext uri="{FF2B5EF4-FFF2-40B4-BE49-F238E27FC236}">
                <a16:creationId xmlns:a16="http://schemas.microsoft.com/office/drawing/2014/main" id="{5DE77199-11ED-ECC4-436F-1032C3387DFE}"/>
              </a:ext>
            </a:extLst>
          </p:cNvPr>
          <p:cNvPicPr>
            <a:picLocks noGrp="1" noChangeAspect="1"/>
          </p:cNvPicPr>
          <p:nvPr>
            <p:ph idx="1"/>
          </p:nvPr>
        </p:nvPicPr>
        <p:blipFill>
          <a:blip r:embed="rId2"/>
          <a:stretch>
            <a:fillRect/>
          </a:stretch>
        </p:blipFill>
        <p:spPr>
          <a:xfrm>
            <a:off x="784671" y="1689700"/>
            <a:ext cx="5805059" cy="4644047"/>
          </a:xfrm>
        </p:spPr>
      </p:pic>
      <p:sp>
        <p:nvSpPr>
          <p:cNvPr id="4" name="Footer Placeholder 3">
            <a:extLst>
              <a:ext uri="{FF2B5EF4-FFF2-40B4-BE49-F238E27FC236}">
                <a16:creationId xmlns:a16="http://schemas.microsoft.com/office/drawing/2014/main" id="{0686F226-6C57-5C37-1993-EEB46B7B36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01850E-979C-948A-8683-A48B07B99DF1}"/>
              </a:ext>
            </a:extLst>
          </p:cNvPr>
          <p:cNvSpPr>
            <a:spLocks noGrp="1"/>
          </p:cNvSpPr>
          <p:nvPr>
            <p:ph type="sldNum" sz="quarter" idx="12"/>
          </p:nvPr>
        </p:nvSpPr>
        <p:spPr/>
        <p:txBody>
          <a:bodyPr/>
          <a:lstStyle/>
          <a:p>
            <a:fld id="{1D7C6CFA-883D-EE48-A44B-EF5E9D70D114}" type="slidenum">
              <a:rPr lang="en-US" smtClean="0"/>
              <a:t>13</a:t>
            </a:fld>
            <a:endParaRPr lang="en-US"/>
          </a:p>
        </p:txBody>
      </p:sp>
      <p:grpSp>
        <p:nvGrpSpPr>
          <p:cNvPr id="12" name="Group 11">
            <a:extLst>
              <a:ext uri="{FF2B5EF4-FFF2-40B4-BE49-F238E27FC236}">
                <a16:creationId xmlns:a16="http://schemas.microsoft.com/office/drawing/2014/main" id="{E7700537-018A-9D9E-A588-77406EA692BE}"/>
              </a:ext>
            </a:extLst>
          </p:cNvPr>
          <p:cNvGrpSpPr/>
          <p:nvPr/>
        </p:nvGrpSpPr>
        <p:grpSpPr>
          <a:xfrm>
            <a:off x="6947634" y="1763973"/>
            <a:ext cx="4640239" cy="4600469"/>
            <a:chOff x="6482686" y="1763973"/>
            <a:chExt cx="4640239" cy="4600469"/>
          </a:xfrm>
        </p:grpSpPr>
        <p:sp>
          <p:nvSpPr>
            <p:cNvPr id="8" name="TextBox 7">
              <a:extLst>
                <a:ext uri="{FF2B5EF4-FFF2-40B4-BE49-F238E27FC236}">
                  <a16:creationId xmlns:a16="http://schemas.microsoft.com/office/drawing/2014/main" id="{513D4958-1E7C-E266-C838-CBAFF14CB7B0}"/>
                </a:ext>
              </a:extLst>
            </p:cNvPr>
            <p:cNvSpPr txBox="1"/>
            <p:nvPr/>
          </p:nvSpPr>
          <p:spPr>
            <a:xfrm>
              <a:off x="6482686" y="1763973"/>
              <a:ext cx="4640239" cy="3785652"/>
            </a:xfrm>
            <a:prstGeom prst="rect">
              <a:avLst/>
            </a:prstGeom>
            <a:noFill/>
          </p:spPr>
          <p:txBody>
            <a:bodyPr wrap="square" rtlCol="0">
              <a:spAutoFit/>
            </a:bodyPr>
            <a:lstStyle/>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Define a query point</a:t>
              </a: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Use the kernel to assign weights to neighboring points </a:t>
              </a: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Obtain estimate using a weighted average</a:t>
              </a:r>
            </a:p>
          </p:txBody>
        </p:sp>
        <p:pic>
          <p:nvPicPr>
            <p:cNvPr id="9" name="Picture 8">
              <a:extLst>
                <a:ext uri="{FF2B5EF4-FFF2-40B4-BE49-F238E27FC236}">
                  <a16:creationId xmlns:a16="http://schemas.microsoft.com/office/drawing/2014/main" id="{30F8A958-1131-E9C8-1614-929EF65D4160}"/>
                </a:ext>
              </a:extLst>
            </p:cNvPr>
            <p:cNvPicPr>
              <a:picLocks noChangeAspect="1"/>
            </p:cNvPicPr>
            <p:nvPr/>
          </p:nvPicPr>
          <p:blipFill>
            <a:blip r:embed="rId3"/>
            <a:stretch>
              <a:fillRect/>
            </a:stretch>
          </p:blipFill>
          <p:spPr>
            <a:xfrm>
              <a:off x="8057864" y="2257360"/>
              <a:ext cx="1080237" cy="480105"/>
            </a:xfrm>
            <a:prstGeom prst="rect">
              <a:avLst/>
            </a:prstGeom>
          </p:spPr>
        </p:pic>
        <p:pic>
          <p:nvPicPr>
            <p:cNvPr id="10" name="Picture 9">
              <a:extLst>
                <a:ext uri="{FF2B5EF4-FFF2-40B4-BE49-F238E27FC236}">
                  <a16:creationId xmlns:a16="http://schemas.microsoft.com/office/drawing/2014/main" id="{AEAF197A-3DDC-1A7B-19FC-185FB81C1BBD}"/>
                </a:ext>
              </a:extLst>
            </p:cNvPr>
            <p:cNvPicPr>
              <a:picLocks noChangeAspect="1"/>
            </p:cNvPicPr>
            <p:nvPr/>
          </p:nvPicPr>
          <p:blipFill>
            <a:blip r:embed="rId4"/>
            <a:stretch>
              <a:fillRect/>
            </a:stretch>
          </p:blipFill>
          <p:spPr>
            <a:xfrm>
              <a:off x="7198494" y="3967150"/>
              <a:ext cx="3177200" cy="843415"/>
            </a:xfrm>
            <a:prstGeom prst="rect">
              <a:avLst/>
            </a:prstGeom>
          </p:spPr>
        </p:pic>
        <p:pic>
          <p:nvPicPr>
            <p:cNvPr id="11" name="Picture 10">
              <a:extLst>
                <a:ext uri="{FF2B5EF4-FFF2-40B4-BE49-F238E27FC236}">
                  <a16:creationId xmlns:a16="http://schemas.microsoft.com/office/drawing/2014/main" id="{E062837A-48E1-C6E1-31C9-1D72E386701C}"/>
                </a:ext>
              </a:extLst>
            </p:cNvPr>
            <p:cNvPicPr>
              <a:picLocks noChangeAspect="1"/>
            </p:cNvPicPr>
            <p:nvPr/>
          </p:nvPicPr>
          <p:blipFill>
            <a:blip r:embed="rId5"/>
            <a:stretch>
              <a:fillRect/>
            </a:stretch>
          </p:blipFill>
          <p:spPr>
            <a:xfrm>
              <a:off x="7198494" y="5473869"/>
              <a:ext cx="2519964" cy="890573"/>
            </a:xfrm>
            <a:prstGeom prst="rect">
              <a:avLst/>
            </a:prstGeom>
          </p:spPr>
        </p:pic>
      </p:grpSp>
    </p:spTree>
    <p:extLst>
      <p:ext uri="{BB962C8B-B14F-4D97-AF65-F5344CB8AC3E}">
        <p14:creationId xmlns:p14="http://schemas.microsoft.com/office/powerpoint/2010/main" val="41497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EE5C-0A7D-45FF-63EA-2BF8987516A3}"/>
              </a:ext>
            </a:extLst>
          </p:cNvPr>
          <p:cNvSpPr>
            <a:spLocks noGrp="1"/>
          </p:cNvSpPr>
          <p:nvPr>
            <p:ph type="title"/>
          </p:nvPr>
        </p:nvSpPr>
        <p:spPr/>
        <p:txBody>
          <a:bodyPr/>
          <a:lstStyle/>
          <a:p>
            <a:r>
              <a:rPr lang="en-US" dirty="0"/>
              <a:t>Toy example</a:t>
            </a:r>
          </a:p>
        </p:txBody>
      </p:sp>
      <p:pic>
        <p:nvPicPr>
          <p:cNvPr id="7" name="Content Placeholder 6" descr="A graph of a function&#10;&#10;Description automatically generated">
            <a:extLst>
              <a:ext uri="{FF2B5EF4-FFF2-40B4-BE49-F238E27FC236}">
                <a16:creationId xmlns:a16="http://schemas.microsoft.com/office/drawing/2014/main" id="{62E489EA-2B08-D08E-9FE5-3247D145CF56}"/>
              </a:ext>
            </a:extLst>
          </p:cNvPr>
          <p:cNvPicPr>
            <a:picLocks noGrp="1" noChangeAspect="1"/>
          </p:cNvPicPr>
          <p:nvPr>
            <p:ph idx="1"/>
          </p:nvPr>
        </p:nvPicPr>
        <p:blipFill>
          <a:blip r:embed="rId2"/>
          <a:stretch>
            <a:fillRect/>
          </a:stretch>
        </p:blipFill>
        <p:spPr>
          <a:xfrm>
            <a:off x="3036094" y="1460500"/>
            <a:ext cx="6119812" cy="4895850"/>
          </a:xfrm>
        </p:spPr>
      </p:pic>
      <p:sp>
        <p:nvSpPr>
          <p:cNvPr id="4" name="Footer Placeholder 3">
            <a:extLst>
              <a:ext uri="{FF2B5EF4-FFF2-40B4-BE49-F238E27FC236}">
                <a16:creationId xmlns:a16="http://schemas.microsoft.com/office/drawing/2014/main" id="{2D52B7FE-D099-1F54-2C89-4AEB592BB7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7F160-30D0-B895-983E-D363111FBA4E}"/>
              </a:ext>
            </a:extLst>
          </p:cNvPr>
          <p:cNvSpPr>
            <a:spLocks noGrp="1"/>
          </p:cNvSpPr>
          <p:nvPr>
            <p:ph type="sldNum" sz="quarter" idx="12"/>
          </p:nvPr>
        </p:nvSpPr>
        <p:spPr/>
        <p:txBody>
          <a:bodyPr/>
          <a:lstStyle/>
          <a:p>
            <a:fld id="{1D7C6CFA-883D-EE48-A44B-EF5E9D70D114}" type="slidenum">
              <a:rPr lang="en-US" smtClean="0"/>
              <a:t>14</a:t>
            </a:fld>
            <a:endParaRPr lang="en-US"/>
          </a:p>
        </p:txBody>
      </p:sp>
    </p:spTree>
    <p:extLst>
      <p:ext uri="{BB962C8B-B14F-4D97-AF65-F5344CB8AC3E}">
        <p14:creationId xmlns:p14="http://schemas.microsoft.com/office/powerpoint/2010/main" val="96720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28BC-E8BB-E8D7-F645-EFD49122782D}"/>
              </a:ext>
            </a:extLst>
          </p:cNvPr>
          <p:cNvSpPr>
            <a:spLocks noGrp="1"/>
          </p:cNvSpPr>
          <p:nvPr>
            <p:ph type="title"/>
          </p:nvPr>
        </p:nvSpPr>
        <p:spPr/>
        <p:txBody>
          <a:bodyPr/>
          <a:lstStyle/>
          <a:p>
            <a:r>
              <a:rPr lang="en-US" dirty="0"/>
              <a:t>Toy example</a:t>
            </a:r>
          </a:p>
        </p:txBody>
      </p:sp>
      <p:sp>
        <p:nvSpPr>
          <p:cNvPr id="3" name="Content Placeholder 2">
            <a:extLst>
              <a:ext uri="{FF2B5EF4-FFF2-40B4-BE49-F238E27FC236}">
                <a16:creationId xmlns:a16="http://schemas.microsoft.com/office/drawing/2014/main" id="{4495C02C-A925-0C2D-9614-D2417124CB9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DA6612B-376F-CDFF-CBC1-B40FDA7583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094C39-CE3C-E1C2-F6DF-7415BD7816E4}"/>
              </a:ext>
            </a:extLst>
          </p:cNvPr>
          <p:cNvSpPr>
            <a:spLocks noGrp="1"/>
          </p:cNvSpPr>
          <p:nvPr>
            <p:ph type="sldNum" sz="quarter" idx="12"/>
          </p:nvPr>
        </p:nvSpPr>
        <p:spPr/>
        <p:txBody>
          <a:bodyPr/>
          <a:lstStyle/>
          <a:p>
            <a:fld id="{1D7C6CFA-883D-EE48-A44B-EF5E9D70D114}" type="slidenum">
              <a:rPr lang="en-US" smtClean="0"/>
              <a:t>15</a:t>
            </a:fld>
            <a:endParaRPr lang="en-US"/>
          </a:p>
        </p:txBody>
      </p:sp>
      <p:pic>
        <p:nvPicPr>
          <p:cNvPr id="7" name="Content Placeholder 5" descr="A graph with blue and orange lines&#10;&#10;Description automatically generated">
            <a:extLst>
              <a:ext uri="{FF2B5EF4-FFF2-40B4-BE49-F238E27FC236}">
                <a16:creationId xmlns:a16="http://schemas.microsoft.com/office/drawing/2014/main" id="{26EF842B-C4B1-2005-B338-16AA63153923}"/>
              </a:ext>
            </a:extLst>
          </p:cNvPr>
          <p:cNvPicPr>
            <a:picLocks noChangeAspect="1"/>
          </p:cNvPicPr>
          <p:nvPr/>
        </p:nvPicPr>
        <p:blipFill>
          <a:blip r:embed="rId2"/>
          <a:stretch>
            <a:fillRect/>
          </a:stretch>
        </p:blipFill>
        <p:spPr>
          <a:xfrm>
            <a:off x="2469919" y="1690688"/>
            <a:ext cx="7252161" cy="4351297"/>
          </a:xfrm>
          <a:prstGeom prst="rect">
            <a:avLst/>
          </a:prstGeom>
        </p:spPr>
      </p:pic>
    </p:spTree>
    <p:extLst>
      <p:ext uri="{BB962C8B-B14F-4D97-AF65-F5344CB8AC3E}">
        <p14:creationId xmlns:p14="http://schemas.microsoft.com/office/powerpoint/2010/main" val="353351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FA98-6BE4-7548-30A5-5C031997B86C}"/>
              </a:ext>
            </a:extLst>
          </p:cNvPr>
          <p:cNvSpPr>
            <a:spLocks noGrp="1"/>
          </p:cNvSpPr>
          <p:nvPr>
            <p:ph type="title"/>
          </p:nvPr>
        </p:nvSpPr>
        <p:spPr/>
        <p:txBody>
          <a:bodyPr>
            <a:normAutofit/>
          </a:bodyPr>
          <a:lstStyle/>
          <a:p>
            <a:r>
              <a:rPr lang="en-US" dirty="0"/>
              <a:t>BKMR: model formulation</a:t>
            </a:r>
          </a:p>
        </p:txBody>
      </p:sp>
      <p:sp>
        <p:nvSpPr>
          <p:cNvPr id="4" name="Footer Placeholder 3">
            <a:extLst>
              <a:ext uri="{FF2B5EF4-FFF2-40B4-BE49-F238E27FC236}">
                <a16:creationId xmlns:a16="http://schemas.microsoft.com/office/drawing/2014/main" id="{37AFB8C8-27E1-6615-0D6B-3A37DFBCA947}"/>
              </a:ext>
            </a:extLst>
          </p:cNvPr>
          <p:cNvSpPr>
            <a:spLocks noGrp="1"/>
          </p:cNvSpPr>
          <p:nvPr>
            <p:ph type="ftr" sz="quarter" idx="11"/>
          </p:nvPr>
        </p:nvSpPr>
        <p:spPr/>
        <p:txBody>
          <a:bodyPr/>
          <a:lstStyle/>
          <a:p>
            <a:r>
              <a:rPr lang="en-US" dirty="0"/>
              <a:t>(Bobb et al., 2015)</a:t>
            </a:r>
          </a:p>
        </p:txBody>
      </p:sp>
      <p:sp>
        <p:nvSpPr>
          <p:cNvPr id="5" name="Slide Number Placeholder 4">
            <a:extLst>
              <a:ext uri="{FF2B5EF4-FFF2-40B4-BE49-F238E27FC236}">
                <a16:creationId xmlns:a16="http://schemas.microsoft.com/office/drawing/2014/main" id="{1FE89F7D-68AC-A617-1A35-D5652A0BEF63}"/>
              </a:ext>
            </a:extLst>
          </p:cNvPr>
          <p:cNvSpPr>
            <a:spLocks noGrp="1"/>
          </p:cNvSpPr>
          <p:nvPr>
            <p:ph type="sldNum" sz="quarter" idx="12"/>
          </p:nvPr>
        </p:nvSpPr>
        <p:spPr/>
        <p:txBody>
          <a:bodyPr/>
          <a:lstStyle/>
          <a:p>
            <a:fld id="{1D7C6CFA-883D-EE48-A44B-EF5E9D70D114}" type="slidenum">
              <a:rPr lang="en-US" smtClean="0"/>
              <a:t>16</a:t>
            </a:fld>
            <a:endParaRPr lang="en-US"/>
          </a:p>
        </p:txBody>
      </p:sp>
      <p:sp>
        <p:nvSpPr>
          <p:cNvPr id="16" name="Content Placeholder 15">
            <a:extLst>
              <a:ext uri="{FF2B5EF4-FFF2-40B4-BE49-F238E27FC236}">
                <a16:creationId xmlns:a16="http://schemas.microsoft.com/office/drawing/2014/main" id="{6A8CEFC9-AEC9-2A36-2481-8264A0A5CF36}"/>
              </a:ext>
            </a:extLst>
          </p:cNvPr>
          <p:cNvSpPr>
            <a:spLocks noGrp="1"/>
          </p:cNvSpPr>
          <p:nvPr>
            <p:ph idx="1"/>
          </p:nvPr>
        </p:nvSpPr>
        <p:spPr/>
        <p:txBody>
          <a:bodyPr/>
          <a:lstStyle/>
          <a:p>
            <a:r>
              <a:rPr lang="en-US" dirty="0"/>
              <a:t>Extend to the Bayesian paradigm</a:t>
            </a:r>
          </a:p>
          <a:p>
            <a:pPr lvl="1"/>
            <a:r>
              <a:rPr lang="en-US" dirty="0"/>
              <a:t>Treat parameters as random variables, add priors</a:t>
            </a:r>
          </a:p>
          <a:p>
            <a:r>
              <a:rPr lang="en-US" dirty="0"/>
              <a:t>Incorporate variable selection</a:t>
            </a:r>
          </a:p>
        </p:txBody>
      </p:sp>
      <p:pic>
        <p:nvPicPr>
          <p:cNvPr id="17" name="Picture 16">
            <a:extLst>
              <a:ext uri="{FF2B5EF4-FFF2-40B4-BE49-F238E27FC236}">
                <a16:creationId xmlns:a16="http://schemas.microsoft.com/office/drawing/2014/main" id="{85E14D0E-92D8-0BFA-F4CF-7C678A29E71A}"/>
              </a:ext>
            </a:extLst>
          </p:cNvPr>
          <p:cNvPicPr>
            <a:picLocks noChangeAspect="1"/>
          </p:cNvPicPr>
          <p:nvPr/>
        </p:nvPicPr>
        <p:blipFill>
          <a:blip r:embed="rId3"/>
          <a:stretch>
            <a:fillRect/>
          </a:stretch>
        </p:blipFill>
        <p:spPr>
          <a:xfrm>
            <a:off x="838200" y="3641675"/>
            <a:ext cx="10181349" cy="2286000"/>
          </a:xfrm>
          <a:prstGeom prst="rect">
            <a:avLst/>
          </a:prstGeom>
        </p:spPr>
      </p:pic>
      <p:sp>
        <p:nvSpPr>
          <p:cNvPr id="22" name="Rounded Rectangle 21">
            <a:extLst>
              <a:ext uri="{FF2B5EF4-FFF2-40B4-BE49-F238E27FC236}">
                <a16:creationId xmlns:a16="http://schemas.microsoft.com/office/drawing/2014/main" id="{A7EF6175-34E6-518A-CD5B-F6818A378AA5}"/>
              </a:ext>
            </a:extLst>
          </p:cNvPr>
          <p:cNvSpPr/>
          <p:nvPr/>
        </p:nvSpPr>
        <p:spPr>
          <a:xfrm>
            <a:off x="6287421" y="4640888"/>
            <a:ext cx="413632"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0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55F3-0502-8308-34A7-4C46C3EA2289}"/>
              </a:ext>
            </a:extLst>
          </p:cNvPr>
          <p:cNvSpPr>
            <a:spLocks noGrp="1"/>
          </p:cNvSpPr>
          <p:nvPr>
            <p:ph type="title"/>
          </p:nvPr>
        </p:nvSpPr>
        <p:spPr/>
        <p:txBody>
          <a:bodyPr/>
          <a:lstStyle/>
          <a:p>
            <a:r>
              <a:rPr lang="en-US" dirty="0"/>
              <a:t>Spline regression</a:t>
            </a:r>
          </a:p>
        </p:txBody>
      </p:sp>
      <p:sp>
        <p:nvSpPr>
          <p:cNvPr id="4" name="Footer Placeholder 3">
            <a:extLst>
              <a:ext uri="{FF2B5EF4-FFF2-40B4-BE49-F238E27FC236}">
                <a16:creationId xmlns:a16="http://schemas.microsoft.com/office/drawing/2014/main" id="{34BF1FD3-43F6-24E8-B945-C5700B46AE90}"/>
              </a:ext>
            </a:extLst>
          </p:cNvPr>
          <p:cNvSpPr>
            <a:spLocks noGrp="1"/>
          </p:cNvSpPr>
          <p:nvPr>
            <p:ph type="ftr" sz="quarter" idx="11"/>
          </p:nvPr>
        </p:nvSpPr>
        <p:spPr/>
        <p:txBody>
          <a:bodyPr/>
          <a:lstStyle/>
          <a:p>
            <a:r>
              <a:rPr lang="en-US" dirty="0"/>
              <a:t>(Antonelli et al., 2020; Hastie et al., 2009)</a:t>
            </a:r>
          </a:p>
        </p:txBody>
      </p:sp>
      <p:sp>
        <p:nvSpPr>
          <p:cNvPr id="5" name="Slide Number Placeholder 4">
            <a:extLst>
              <a:ext uri="{FF2B5EF4-FFF2-40B4-BE49-F238E27FC236}">
                <a16:creationId xmlns:a16="http://schemas.microsoft.com/office/drawing/2014/main" id="{9D249244-7C76-2323-3EFF-268720EDAB7E}"/>
              </a:ext>
            </a:extLst>
          </p:cNvPr>
          <p:cNvSpPr>
            <a:spLocks noGrp="1"/>
          </p:cNvSpPr>
          <p:nvPr>
            <p:ph type="sldNum" sz="quarter" idx="12"/>
          </p:nvPr>
        </p:nvSpPr>
        <p:spPr/>
        <p:txBody>
          <a:bodyPr/>
          <a:lstStyle/>
          <a:p>
            <a:fld id="{1D7C6CFA-883D-EE48-A44B-EF5E9D70D114}" type="slidenum">
              <a:rPr lang="en-US" smtClean="0"/>
              <a:t>17</a:t>
            </a:fld>
            <a:endParaRPr lang="en-US"/>
          </a:p>
        </p:txBody>
      </p:sp>
      <p:sp>
        <p:nvSpPr>
          <p:cNvPr id="9" name="Content Placeholder 8">
            <a:extLst>
              <a:ext uri="{FF2B5EF4-FFF2-40B4-BE49-F238E27FC236}">
                <a16:creationId xmlns:a16="http://schemas.microsoft.com/office/drawing/2014/main" id="{3B569BB9-DC7C-D49D-88F7-B35273C41B17}"/>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A9CE3BDA-BBA6-07D7-961B-EE35878DA25A}"/>
              </a:ext>
            </a:extLst>
          </p:cNvPr>
          <p:cNvPicPr>
            <a:picLocks noChangeAspect="1"/>
          </p:cNvPicPr>
          <p:nvPr/>
        </p:nvPicPr>
        <p:blipFill>
          <a:blip r:embed="rId2"/>
          <a:stretch>
            <a:fillRect/>
          </a:stretch>
        </p:blipFill>
        <p:spPr>
          <a:xfrm>
            <a:off x="1536700" y="1505144"/>
            <a:ext cx="9118600" cy="1996426"/>
          </a:xfrm>
          <a:prstGeom prst="rect">
            <a:avLst/>
          </a:prstGeom>
        </p:spPr>
      </p:pic>
      <p:pic>
        <p:nvPicPr>
          <p:cNvPr id="6" name="Picture 5">
            <a:extLst>
              <a:ext uri="{FF2B5EF4-FFF2-40B4-BE49-F238E27FC236}">
                <a16:creationId xmlns:a16="http://schemas.microsoft.com/office/drawing/2014/main" id="{529F478D-D606-CDEB-449F-84F7A7E9FBD0}"/>
              </a:ext>
            </a:extLst>
          </p:cNvPr>
          <p:cNvPicPr>
            <a:picLocks noChangeAspect="1"/>
          </p:cNvPicPr>
          <p:nvPr/>
        </p:nvPicPr>
        <p:blipFill>
          <a:blip r:embed="rId3"/>
          <a:stretch>
            <a:fillRect/>
          </a:stretch>
        </p:blipFill>
        <p:spPr>
          <a:xfrm>
            <a:off x="1536700" y="3505885"/>
            <a:ext cx="9118600" cy="2923035"/>
          </a:xfrm>
          <a:prstGeom prst="rect">
            <a:avLst/>
          </a:prstGeom>
        </p:spPr>
      </p:pic>
      <p:sp>
        <p:nvSpPr>
          <p:cNvPr id="7" name="Rounded Rectangle 6">
            <a:extLst>
              <a:ext uri="{FF2B5EF4-FFF2-40B4-BE49-F238E27FC236}">
                <a16:creationId xmlns:a16="http://schemas.microsoft.com/office/drawing/2014/main" id="{FE13FF7D-EC06-7D37-9E11-E83F5C80CBC5}"/>
              </a:ext>
            </a:extLst>
          </p:cNvPr>
          <p:cNvSpPr/>
          <p:nvPr/>
        </p:nvSpPr>
        <p:spPr>
          <a:xfrm>
            <a:off x="5360237" y="2194450"/>
            <a:ext cx="593969"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4BA0E54-DD72-EA5F-EE25-78550C603A41}"/>
              </a:ext>
            </a:extLst>
          </p:cNvPr>
          <p:cNvSpPr/>
          <p:nvPr/>
        </p:nvSpPr>
        <p:spPr>
          <a:xfrm>
            <a:off x="5505380" y="5955682"/>
            <a:ext cx="2406720"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68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ack dots and orange lines&#10;&#10;Description automatically generated">
            <a:extLst>
              <a:ext uri="{FF2B5EF4-FFF2-40B4-BE49-F238E27FC236}">
                <a16:creationId xmlns:a16="http://schemas.microsoft.com/office/drawing/2014/main" id="{30E584C7-F3FF-2718-5EF9-CCC0BAA2EFC2}"/>
              </a:ext>
            </a:extLst>
          </p:cNvPr>
          <p:cNvPicPr>
            <a:picLocks noChangeAspect="1"/>
          </p:cNvPicPr>
          <p:nvPr/>
        </p:nvPicPr>
        <p:blipFill>
          <a:blip r:embed="rId2"/>
          <a:stretch>
            <a:fillRect/>
          </a:stretch>
        </p:blipFill>
        <p:spPr>
          <a:xfrm>
            <a:off x="376819" y="1763971"/>
            <a:ext cx="6758848" cy="4055309"/>
          </a:xfrm>
          <a:prstGeom prst="rect">
            <a:avLst/>
          </a:prstGeom>
        </p:spPr>
      </p:pic>
      <p:sp>
        <p:nvSpPr>
          <p:cNvPr id="2" name="Title 1">
            <a:extLst>
              <a:ext uri="{FF2B5EF4-FFF2-40B4-BE49-F238E27FC236}">
                <a16:creationId xmlns:a16="http://schemas.microsoft.com/office/drawing/2014/main" id="{A4A9F14B-DB26-B6F1-129E-849B6804741F}"/>
              </a:ext>
            </a:extLst>
          </p:cNvPr>
          <p:cNvSpPr>
            <a:spLocks noGrp="1"/>
          </p:cNvSpPr>
          <p:nvPr>
            <p:ph type="title"/>
          </p:nvPr>
        </p:nvSpPr>
        <p:spPr/>
        <p:txBody>
          <a:bodyPr/>
          <a:lstStyle/>
          <a:p>
            <a:r>
              <a:rPr lang="en-US" dirty="0"/>
              <a:t>Toy example</a:t>
            </a:r>
          </a:p>
        </p:txBody>
      </p:sp>
      <p:sp>
        <p:nvSpPr>
          <p:cNvPr id="4" name="Footer Placeholder 3">
            <a:extLst>
              <a:ext uri="{FF2B5EF4-FFF2-40B4-BE49-F238E27FC236}">
                <a16:creationId xmlns:a16="http://schemas.microsoft.com/office/drawing/2014/main" id="{CBA2C4F2-DE85-F4E9-1AB1-0BB6518288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A2CAE1-6A5B-5E0A-DBA1-F8B4930A98F9}"/>
              </a:ext>
            </a:extLst>
          </p:cNvPr>
          <p:cNvSpPr>
            <a:spLocks noGrp="1"/>
          </p:cNvSpPr>
          <p:nvPr>
            <p:ph type="sldNum" sz="quarter" idx="12"/>
          </p:nvPr>
        </p:nvSpPr>
        <p:spPr/>
        <p:txBody>
          <a:bodyPr/>
          <a:lstStyle/>
          <a:p>
            <a:fld id="{1D7C6CFA-883D-EE48-A44B-EF5E9D70D114}" type="slidenum">
              <a:rPr lang="en-US" smtClean="0"/>
              <a:t>18</a:t>
            </a:fld>
            <a:endParaRPr lang="en-US"/>
          </a:p>
        </p:txBody>
      </p:sp>
      <p:sp>
        <p:nvSpPr>
          <p:cNvPr id="8" name="TextBox 7">
            <a:extLst>
              <a:ext uri="{FF2B5EF4-FFF2-40B4-BE49-F238E27FC236}">
                <a16:creationId xmlns:a16="http://schemas.microsoft.com/office/drawing/2014/main" id="{E195BB9E-09E2-4E2E-672A-B9CA1F412747}"/>
              </a:ext>
            </a:extLst>
          </p:cNvPr>
          <p:cNvSpPr txBox="1"/>
          <p:nvPr/>
        </p:nvSpPr>
        <p:spPr>
          <a:xfrm>
            <a:off x="7811145" y="2452799"/>
            <a:ext cx="3745731" cy="830997"/>
          </a:xfrm>
          <a:prstGeom prst="rect">
            <a:avLst/>
          </a:prstGeom>
          <a:noFill/>
        </p:spPr>
        <p:txBody>
          <a:bodyPr wrap="square" rtlCol="0">
            <a:spAutoFit/>
          </a:bodyPr>
          <a:lstStyle/>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Define 4 equally spaced knots</a:t>
            </a:r>
          </a:p>
        </p:txBody>
      </p:sp>
    </p:spTree>
    <p:extLst>
      <p:ext uri="{BB962C8B-B14F-4D97-AF65-F5344CB8AC3E}">
        <p14:creationId xmlns:p14="http://schemas.microsoft.com/office/powerpoint/2010/main" val="3276516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F14B-DB26-B6F1-129E-849B6804741F}"/>
              </a:ext>
            </a:extLst>
          </p:cNvPr>
          <p:cNvSpPr>
            <a:spLocks noGrp="1"/>
          </p:cNvSpPr>
          <p:nvPr>
            <p:ph type="title"/>
          </p:nvPr>
        </p:nvSpPr>
        <p:spPr/>
        <p:txBody>
          <a:bodyPr/>
          <a:lstStyle/>
          <a:p>
            <a:r>
              <a:rPr lang="en-US" dirty="0"/>
              <a:t>Toy example</a:t>
            </a:r>
          </a:p>
        </p:txBody>
      </p:sp>
      <p:pic>
        <p:nvPicPr>
          <p:cNvPr id="7" name="Content Placeholder 6" descr="A graph with lines and dots&#10;&#10;Description automatically generated">
            <a:extLst>
              <a:ext uri="{FF2B5EF4-FFF2-40B4-BE49-F238E27FC236}">
                <a16:creationId xmlns:a16="http://schemas.microsoft.com/office/drawing/2014/main" id="{6DBE635B-9136-E7BD-B7E7-94DE7D747701}"/>
              </a:ext>
            </a:extLst>
          </p:cNvPr>
          <p:cNvPicPr>
            <a:picLocks noGrp="1" noChangeAspect="1"/>
          </p:cNvPicPr>
          <p:nvPr>
            <p:ph idx="1"/>
          </p:nvPr>
        </p:nvPicPr>
        <p:blipFill>
          <a:blip r:embed="rId2"/>
          <a:stretch>
            <a:fillRect/>
          </a:stretch>
        </p:blipFill>
        <p:spPr>
          <a:xfrm>
            <a:off x="376819" y="1763972"/>
            <a:ext cx="6758848" cy="4055309"/>
          </a:xfrm>
        </p:spPr>
      </p:pic>
      <p:sp>
        <p:nvSpPr>
          <p:cNvPr id="4" name="Footer Placeholder 3">
            <a:extLst>
              <a:ext uri="{FF2B5EF4-FFF2-40B4-BE49-F238E27FC236}">
                <a16:creationId xmlns:a16="http://schemas.microsoft.com/office/drawing/2014/main" id="{CBA2C4F2-DE85-F4E9-1AB1-0BB6518288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A2CAE1-6A5B-5E0A-DBA1-F8B4930A98F9}"/>
              </a:ext>
            </a:extLst>
          </p:cNvPr>
          <p:cNvSpPr>
            <a:spLocks noGrp="1"/>
          </p:cNvSpPr>
          <p:nvPr>
            <p:ph type="sldNum" sz="quarter" idx="12"/>
          </p:nvPr>
        </p:nvSpPr>
        <p:spPr/>
        <p:txBody>
          <a:bodyPr/>
          <a:lstStyle/>
          <a:p>
            <a:fld id="{1D7C6CFA-883D-EE48-A44B-EF5E9D70D114}" type="slidenum">
              <a:rPr lang="en-US" smtClean="0"/>
              <a:t>19</a:t>
            </a:fld>
            <a:endParaRPr lang="en-US"/>
          </a:p>
        </p:txBody>
      </p:sp>
      <p:sp>
        <p:nvSpPr>
          <p:cNvPr id="8" name="TextBox 7">
            <a:extLst>
              <a:ext uri="{FF2B5EF4-FFF2-40B4-BE49-F238E27FC236}">
                <a16:creationId xmlns:a16="http://schemas.microsoft.com/office/drawing/2014/main" id="{E195BB9E-09E2-4E2E-672A-B9CA1F412747}"/>
              </a:ext>
            </a:extLst>
          </p:cNvPr>
          <p:cNvSpPr txBox="1"/>
          <p:nvPr/>
        </p:nvSpPr>
        <p:spPr>
          <a:xfrm>
            <a:off x="7811145" y="2452799"/>
            <a:ext cx="3745731" cy="2677656"/>
          </a:xfrm>
          <a:prstGeom prst="rect">
            <a:avLst/>
          </a:prstGeom>
          <a:noFill/>
        </p:spPr>
        <p:txBody>
          <a:bodyPr wrap="square" rtlCol="0">
            <a:spAutoFit/>
          </a:bodyPr>
          <a:lstStyle/>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Define 4 equally spaced knots</a:t>
            </a: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Fit a linear regression between each knot, imposing continuity restrictions</a:t>
            </a:r>
          </a:p>
        </p:txBody>
      </p:sp>
    </p:spTree>
    <p:extLst>
      <p:ext uri="{BB962C8B-B14F-4D97-AF65-F5344CB8AC3E}">
        <p14:creationId xmlns:p14="http://schemas.microsoft.com/office/powerpoint/2010/main" val="97989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nstruction site with a metal frame&#10;&#10;Description automatically generated">
            <a:extLst>
              <a:ext uri="{FF2B5EF4-FFF2-40B4-BE49-F238E27FC236}">
                <a16:creationId xmlns:a16="http://schemas.microsoft.com/office/drawing/2014/main" id="{544DCD31-B117-038C-D027-DCAE36A52AA7}"/>
              </a:ext>
            </a:extLst>
          </p:cNvPr>
          <p:cNvPicPr>
            <a:picLocks noChangeAspect="1"/>
          </p:cNvPicPr>
          <p:nvPr/>
        </p:nvPicPr>
        <p:blipFill>
          <a:blip r:embed="rId2"/>
          <a:stretch>
            <a:fillRect/>
          </a:stretch>
        </p:blipFill>
        <p:spPr>
          <a:xfrm>
            <a:off x="3049333" y="1690688"/>
            <a:ext cx="6093334" cy="4563660"/>
          </a:xfrm>
          <a:prstGeom prst="rect">
            <a:avLst/>
          </a:prstGeom>
        </p:spPr>
      </p:pic>
      <p:sp>
        <p:nvSpPr>
          <p:cNvPr id="2" name="Title 1">
            <a:extLst>
              <a:ext uri="{FF2B5EF4-FFF2-40B4-BE49-F238E27FC236}">
                <a16:creationId xmlns:a16="http://schemas.microsoft.com/office/drawing/2014/main" id="{FD1D7FDB-EE28-36A8-A942-4895719796C6}"/>
              </a:ext>
            </a:extLst>
          </p:cNvPr>
          <p:cNvSpPr>
            <a:spLocks noGrp="1"/>
          </p:cNvSpPr>
          <p:nvPr>
            <p:ph type="title"/>
          </p:nvPr>
        </p:nvSpPr>
        <p:spPr/>
        <p:txBody>
          <a:bodyPr/>
          <a:lstStyle/>
          <a:p>
            <a:r>
              <a:rPr lang="en-US" dirty="0"/>
              <a:t>Amherst’s Cogeneration Plant</a:t>
            </a:r>
          </a:p>
        </p:txBody>
      </p:sp>
      <p:sp>
        <p:nvSpPr>
          <p:cNvPr id="7" name="Footer Placeholder 6">
            <a:extLst>
              <a:ext uri="{FF2B5EF4-FFF2-40B4-BE49-F238E27FC236}">
                <a16:creationId xmlns:a16="http://schemas.microsoft.com/office/drawing/2014/main" id="{FD767C3C-F139-B093-6855-CECEC1BCA726}"/>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4638C9E8-E1C5-8CE6-B724-96A88DD2F11B}"/>
              </a:ext>
            </a:extLst>
          </p:cNvPr>
          <p:cNvSpPr>
            <a:spLocks noGrp="1"/>
          </p:cNvSpPr>
          <p:nvPr>
            <p:ph type="sldNum" sz="quarter" idx="12"/>
          </p:nvPr>
        </p:nvSpPr>
        <p:spPr/>
        <p:txBody>
          <a:bodyPr/>
          <a:lstStyle/>
          <a:p>
            <a:fld id="{1D7C6CFA-883D-EE48-A44B-EF5E9D70D114}" type="slidenum">
              <a:rPr lang="en-US" smtClean="0"/>
              <a:t>2</a:t>
            </a:fld>
            <a:endParaRPr lang="en-US" dirty="0"/>
          </a:p>
        </p:txBody>
      </p:sp>
      <p:sp>
        <p:nvSpPr>
          <p:cNvPr id="19" name="Content Placeholder 18">
            <a:extLst>
              <a:ext uri="{FF2B5EF4-FFF2-40B4-BE49-F238E27FC236}">
                <a16:creationId xmlns:a16="http://schemas.microsoft.com/office/drawing/2014/main" id="{A5F138E3-5F53-403C-C877-86D37BA47BA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254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graph with lines and dots&#10;&#10;Description automatically generated">
            <a:extLst>
              <a:ext uri="{FF2B5EF4-FFF2-40B4-BE49-F238E27FC236}">
                <a16:creationId xmlns:a16="http://schemas.microsoft.com/office/drawing/2014/main" id="{6E964459-32E1-4CD0-B4EE-33FDD1149BFD}"/>
              </a:ext>
            </a:extLst>
          </p:cNvPr>
          <p:cNvPicPr>
            <a:picLocks noGrp="1" noChangeAspect="1"/>
          </p:cNvPicPr>
          <p:nvPr>
            <p:ph idx="1"/>
          </p:nvPr>
        </p:nvPicPr>
        <p:blipFill>
          <a:blip r:embed="rId2"/>
          <a:stretch>
            <a:fillRect/>
          </a:stretch>
        </p:blipFill>
        <p:spPr>
          <a:xfrm>
            <a:off x="376819" y="1763972"/>
            <a:ext cx="6758849" cy="4055309"/>
          </a:xfrm>
        </p:spPr>
      </p:pic>
      <p:sp>
        <p:nvSpPr>
          <p:cNvPr id="2" name="Title 1">
            <a:extLst>
              <a:ext uri="{FF2B5EF4-FFF2-40B4-BE49-F238E27FC236}">
                <a16:creationId xmlns:a16="http://schemas.microsoft.com/office/drawing/2014/main" id="{2FE769A5-D3D1-9E1A-B153-F5661C77D657}"/>
              </a:ext>
            </a:extLst>
          </p:cNvPr>
          <p:cNvSpPr>
            <a:spLocks noGrp="1"/>
          </p:cNvSpPr>
          <p:nvPr>
            <p:ph type="title"/>
          </p:nvPr>
        </p:nvSpPr>
        <p:spPr/>
        <p:txBody>
          <a:bodyPr/>
          <a:lstStyle/>
          <a:p>
            <a:r>
              <a:rPr lang="en-US" dirty="0"/>
              <a:t>Toy example</a:t>
            </a:r>
          </a:p>
        </p:txBody>
      </p:sp>
      <p:sp>
        <p:nvSpPr>
          <p:cNvPr id="4" name="Footer Placeholder 3">
            <a:extLst>
              <a:ext uri="{FF2B5EF4-FFF2-40B4-BE49-F238E27FC236}">
                <a16:creationId xmlns:a16="http://schemas.microsoft.com/office/drawing/2014/main" id="{715176F0-376B-9393-1D79-90BA49B35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64C72D-8FCB-C218-F181-C40377551E5C}"/>
              </a:ext>
            </a:extLst>
          </p:cNvPr>
          <p:cNvSpPr>
            <a:spLocks noGrp="1"/>
          </p:cNvSpPr>
          <p:nvPr>
            <p:ph type="sldNum" sz="quarter" idx="12"/>
          </p:nvPr>
        </p:nvSpPr>
        <p:spPr/>
        <p:txBody>
          <a:bodyPr/>
          <a:lstStyle/>
          <a:p>
            <a:fld id="{1D7C6CFA-883D-EE48-A44B-EF5E9D70D114}" type="slidenum">
              <a:rPr lang="en-US" smtClean="0"/>
              <a:t>20</a:t>
            </a:fld>
            <a:endParaRPr lang="en-US"/>
          </a:p>
        </p:txBody>
      </p:sp>
      <p:sp>
        <p:nvSpPr>
          <p:cNvPr id="12" name="TextBox 11">
            <a:extLst>
              <a:ext uri="{FF2B5EF4-FFF2-40B4-BE49-F238E27FC236}">
                <a16:creationId xmlns:a16="http://schemas.microsoft.com/office/drawing/2014/main" id="{8F162E48-B770-19F2-D5DD-82E02473FE3E}"/>
              </a:ext>
            </a:extLst>
          </p:cNvPr>
          <p:cNvSpPr txBox="1"/>
          <p:nvPr/>
        </p:nvSpPr>
        <p:spPr>
          <a:xfrm>
            <a:off x="7439186" y="2083466"/>
            <a:ext cx="4054098" cy="3416320"/>
          </a:xfrm>
          <a:prstGeom prst="rect">
            <a:avLst/>
          </a:prstGeom>
          <a:noFill/>
        </p:spPr>
        <p:txBody>
          <a:bodyPr wrap="square" rtlCol="0">
            <a:spAutoFit/>
          </a:bodyPr>
          <a:lstStyle/>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Define 4 equally spaced knots</a:t>
            </a:r>
          </a:p>
          <a:p>
            <a:pPr marL="457200" indent="-457200">
              <a:buAutoNum type="arabicPeriod"/>
            </a:pPr>
            <a:endParaRPr lang="en-US" sz="2400" dirty="0">
              <a:solidFill>
                <a:schemeClr val="bg2">
                  <a:lumMod val="10000"/>
                </a:schemeClr>
              </a:solidFill>
              <a:latin typeface="Roboto" panose="02000000000000000000" pitchFamily="2" charset="0"/>
              <a:ea typeface="Roboto" panose="02000000000000000000" pitchFamily="2" charset="0"/>
            </a:endParaRPr>
          </a:p>
          <a:p>
            <a:pPr marL="457200" indent="-457200">
              <a:buAutoNum type="arabicPeriod"/>
            </a:pPr>
            <a:r>
              <a:rPr lang="en-US" sz="2400" dirty="0">
                <a:solidFill>
                  <a:schemeClr val="bg2">
                    <a:lumMod val="10000"/>
                  </a:schemeClr>
                </a:solidFill>
                <a:latin typeface="Roboto" panose="02000000000000000000" pitchFamily="2" charset="0"/>
                <a:ea typeface="Roboto" panose="02000000000000000000" pitchFamily="2" charset="0"/>
              </a:rPr>
              <a:t>Fit a </a:t>
            </a:r>
            <a:r>
              <a:rPr lang="en-US" sz="2400" i="1" dirty="0">
                <a:solidFill>
                  <a:schemeClr val="bg2">
                    <a:lumMod val="10000"/>
                  </a:schemeClr>
                </a:solidFill>
                <a:latin typeface="Roboto" panose="02000000000000000000" pitchFamily="2" charset="0"/>
                <a:ea typeface="Roboto" panose="02000000000000000000" pitchFamily="2" charset="0"/>
              </a:rPr>
              <a:t>cubic </a:t>
            </a:r>
            <a:r>
              <a:rPr lang="en-US" sz="2400" dirty="0">
                <a:solidFill>
                  <a:schemeClr val="bg2">
                    <a:lumMod val="10000"/>
                  </a:schemeClr>
                </a:solidFill>
                <a:latin typeface="Roboto" panose="02000000000000000000" pitchFamily="2" charset="0"/>
                <a:ea typeface="Roboto" panose="02000000000000000000" pitchFamily="2" charset="0"/>
              </a:rPr>
              <a:t>regression between each knot, imposing continuity restrictions</a:t>
            </a:r>
          </a:p>
          <a:p>
            <a:endParaRPr lang="en-US" sz="2400" dirty="0">
              <a:solidFill>
                <a:schemeClr val="bg2">
                  <a:lumMod val="10000"/>
                </a:schemeClr>
              </a:solidFill>
              <a:latin typeface="Roboto" panose="02000000000000000000" pitchFamily="2" charset="0"/>
              <a:ea typeface="Roboto" panose="02000000000000000000" pitchFamily="2" charset="0"/>
            </a:endParaRPr>
          </a:p>
          <a:p>
            <a:r>
              <a:rPr lang="en-US" sz="2400" dirty="0">
                <a:solidFill>
                  <a:schemeClr val="bg2">
                    <a:lumMod val="10000"/>
                  </a:schemeClr>
                </a:solidFill>
                <a:latin typeface="Roboto" panose="02000000000000000000" pitchFamily="2" charset="0"/>
                <a:ea typeface="Roboto" panose="02000000000000000000" pitchFamily="2" charset="0"/>
                <a:sym typeface="Wingdings" pitchFamily="2" charset="2"/>
              </a:rPr>
              <a:t> Natural spline regression!</a:t>
            </a:r>
            <a:endParaRPr lang="en-US" sz="2400" dirty="0">
              <a:solidFill>
                <a:schemeClr val="bg2">
                  <a:lumMod val="10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1891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AB7D-0B37-4DF3-E6A6-31948F8F537C}"/>
              </a:ext>
            </a:extLst>
          </p:cNvPr>
          <p:cNvSpPr>
            <a:spLocks noGrp="1"/>
          </p:cNvSpPr>
          <p:nvPr>
            <p:ph type="title"/>
          </p:nvPr>
        </p:nvSpPr>
        <p:spPr/>
        <p:txBody>
          <a:bodyPr>
            <a:normAutofit/>
          </a:bodyPr>
          <a:lstStyle/>
          <a:p>
            <a:r>
              <a:rPr lang="en-US" dirty="0"/>
              <a:t>BSR: model formulation</a:t>
            </a:r>
          </a:p>
        </p:txBody>
      </p:sp>
      <p:sp>
        <p:nvSpPr>
          <p:cNvPr id="4" name="Footer Placeholder 3">
            <a:extLst>
              <a:ext uri="{FF2B5EF4-FFF2-40B4-BE49-F238E27FC236}">
                <a16:creationId xmlns:a16="http://schemas.microsoft.com/office/drawing/2014/main" id="{AC6909E6-4DF1-4B0F-D267-B18E985367D9}"/>
              </a:ext>
            </a:extLst>
          </p:cNvPr>
          <p:cNvSpPr>
            <a:spLocks noGrp="1"/>
          </p:cNvSpPr>
          <p:nvPr>
            <p:ph type="ftr" sz="quarter" idx="11"/>
          </p:nvPr>
        </p:nvSpPr>
        <p:spPr/>
        <p:txBody>
          <a:bodyPr/>
          <a:lstStyle/>
          <a:p>
            <a:r>
              <a:rPr lang="en-US" dirty="0"/>
              <a:t>(Antonelli et al., 2020)</a:t>
            </a:r>
          </a:p>
        </p:txBody>
      </p:sp>
      <p:sp>
        <p:nvSpPr>
          <p:cNvPr id="5" name="Slide Number Placeholder 4">
            <a:extLst>
              <a:ext uri="{FF2B5EF4-FFF2-40B4-BE49-F238E27FC236}">
                <a16:creationId xmlns:a16="http://schemas.microsoft.com/office/drawing/2014/main" id="{75E155DB-DE30-6BFD-B5F0-F59B39FAC926}"/>
              </a:ext>
            </a:extLst>
          </p:cNvPr>
          <p:cNvSpPr>
            <a:spLocks noGrp="1"/>
          </p:cNvSpPr>
          <p:nvPr>
            <p:ph type="sldNum" sz="quarter" idx="12"/>
          </p:nvPr>
        </p:nvSpPr>
        <p:spPr/>
        <p:txBody>
          <a:bodyPr/>
          <a:lstStyle/>
          <a:p>
            <a:fld id="{1D7C6CFA-883D-EE48-A44B-EF5E9D70D114}" type="slidenum">
              <a:rPr lang="en-US" smtClean="0"/>
              <a:t>21</a:t>
            </a:fld>
            <a:endParaRPr lang="en-US"/>
          </a:p>
        </p:txBody>
      </p:sp>
      <p:sp>
        <p:nvSpPr>
          <p:cNvPr id="7" name="Content Placeholder 6">
            <a:extLst>
              <a:ext uri="{FF2B5EF4-FFF2-40B4-BE49-F238E27FC236}">
                <a16:creationId xmlns:a16="http://schemas.microsoft.com/office/drawing/2014/main" id="{A7A1BD6B-9884-D7D4-13B3-9048C843C7BB}"/>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0E6F25D-13CC-0995-18C0-245D3C2A0001}"/>
              </a:ext>
            </a:extLst>
          </p:cNvPr>
          <p:cNvPicPr>
            <a:picLocks noChangeAspect="1"/>
          </p:cNvPicPr>
          <p:nvPr/>
        </p:nvPicPr>
        <p:blipFill>
          <a:blip r:embed="rId2"/>
          <a:stretch>
            <a:fillRect/>
          </a:stretch>
        </p:blipFill>
        <p:spPr>
          <a:xfrm>
            <a:off x="838200" y="1825625"/>
            <a:ext cx="10380510" cy="3961339"/>
          </a:xfrm>
          <a:prstGeom prst="rect">
            <a:avLst/>
          </a:prstGeom>
        </p:spPr>
      </p:pic>
      <p:sp>
        <p:nvSpPr>
          <p:cNvPr id="9" name="Rounded Rectangle 8">
            <a:extLst>
              <a:ext uri="{FF2B5EF4-FFF2-40B4-BE49-F238E27FC236}">
                <a16:creationId xmlns:a16="http://schemas.microsoft.com/office/drawing/2014/main" id="{4882F891-4751-49C7-1113-B0AFEE8C6854}"/>
              </a:ext>
            </a:extLst>
          </p:cNvPr>
          <p:cNvSpPr/>
          <p:nvPr/>
        </p:nvSpPr>
        <p:spPr>
          <a:xfrm>
            <a:off x="5631543" y="3730171"/>
            <a:ext cx="3759199" cy="92891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92D4602-88D6-5D53-4ECB-D3F3651372F9}"/>
              </a:ext>
            </a:extLst>
          </p:cNvPr>
          <p:cNvSpPr/>
          <p:nvPr/>
        </p:nvSpPr>
        <p:spPr>
          <a:xfrm>
            <a:off x="4908563" y="3918857"/>
            <a:ext cx="587889" cy="49705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697E932-7173-384E-6E37-DDC221AA1874}"/>
              </a:ext>
            </a:extLst>
          </p:cNvPr>
          <p:cNvSpPr/>
          <p:nvPr/>
        </p:nvSpPr>
        <p:spPr>
          <a:xfrm>
            <a:off x="7823200" y="3918857"/>
            <a:ext cx="787400" cy="49705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A92CF8A-9D6D-F241-9B81-92FCDC4D8A58}"/>
              </a:ext>
            </a:extLst>
          </p:cNvPr>
          <p:cNvSpPr/>
          <p:nvPr/>
        </p:nvSpPr>
        <p:spPr>
          <a:xfrm>
            <a:off x="3803575" y="3743672"/>
            <a:ext cx="1692877" cy="92891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7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3" grpId="0" animBg="1"/>
      <p:bldP spid="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562B-E81B-1A21-4F1C-4E4F257003BB}"/>
              </a:ext>
            </a:extLst>
          </p:cNvPr>
          <p:cNvSpPr>
            <a:spLocks noGrp="1"/>
          </p:cNvSpPr>
          <p:nvPr>
            <p:ph type="title"/>
          </p:nvPr>
        </p:nvSpPr>
        <p:spPr/>
        <p:txBody>
          <a:bodyPr>
            <a:normAutofit/>
          </a:bodyPr>
          <a:lstStyle/>
          <a:p>
            <a:r>
              <a:rPr lang="en-US" sz="4000" dirty="0"/>
              <a:t>BSR: Posterior inclusion probabilities (PIPs)</a:t>
            </a:r>
          </a:p>
        </p:txBody>
      </p:sp>
      <p:pic>
        <p:nvPicPr>
          <p:cNvPr id="6" name="Content Placeholder 5">
            <a:extLst>
              <a:ext uri="{FF2B5EF4-FFF2-40B4-BE49-F238E27FC236}">
                <a16:creationId xmlns:a16="http://schemas.microsoft.com/office/drawing/2014/main" id="{513125BD-8919-CCCC-8E49-8160E8CCEA05}"/>
              </a:ext>
            </a:extLst>
          </p:cNvPr>
          <p:cNvPicPr>
            <a:picLocks noGrp="1" noChangeAspect="1"/>
          </p:cNvPicPr>
          <p:nvPr>
            <p:ph idx="1"/>
          </p:nvPr>
        </p:nvPicPr>
        <p:blipFill rotWithShape="1">
          <a:blip r:embed="rId3"/>
          <a:srcRect b="59817"/>
          <a:stretch/>
        </p:blipFill>
        <p:spPr>
          <a:xfrm>
            <a:off x="1418255" y="1737631"/>
            <a:ext cx="9355489" cy="1890939"/>
          </a:xfrm>
          <a:prstGeom prst="rect">
            <a:avLst/>
          </a:prstGeom>
        </p:spPr>
      </p:pic>
      <p:sp>
        <p:nvSpPr>
          <p:cNvPr id="4" name="Footer Placeholder 3">
            <a:extLst>
              <a:ext uri="{FF2B5EF4-FFF2-40B4-BE49-F238E27FC236}">
                <a16:creationId xmlns:a16="http://schemas.microsoft.com/office/drawing/2014/main" id="{F5EEA175-E585-81E0-C6F1-14ECEEA09833}"/>
              </a:ext>
            </a:extLst>
          </p:cNvPr>
          <p:cNvSpPr>
            <a:spLocks noGrp="1"/>
          </p:cNvSpPr>
          <p:nvPr>
            <p:ph type="ftr" sz="quarter" idx="11"/>
          </p:nvPr>
        </p:nvSpPr>
        <p:spPr/>
        <p:txBody>
          <a:bodyPr/>
          <a:lstStyle/>
          <a:p>
            <a:r>
              <a:rPr lang="en-US" dirty="0"/>
              <a:t>(Antonelli et al., 2020)</a:t>
            </a:r>
          </a:p>
          <a:p>
            <a:endParaRPr lang="en-US" dirty="0"/>
          </a:p>
        </p:txBody>
      </p:sp>
      <p:sp>
        <p:nvSpPr>
          <p:cNvPr id="5" name="Slide Number Placeholder 4">
            <a:extLst>
              <a:ext uri="{FF2B5EF4-FFF2-40B4-BE49-F238E27FC236}">
                <a16:creationId xmlns:a16="http://schemas.microsoft.com/office/drawing/2014/main" id="{CEC0B8D1-D47C-9760-C62C-7CB9F67F38EC}"/>
              </a:ext>
            </a:extLst>
          </p:cNvPr>
          <p:cNvSpPr>
            <a:spLocks noGrp="1"/>
          </p:cNvSpPr>
          <p:nvPr>
            <p:ph type="sldNum" sz="quarter" idx="12"/>
          </p:nvPr>
        </p:nvSpPr>
        <p:spPr/>
        <p:txBody>
          <a:bodyPr/>
          <a:lstStyle/>
          <a:p>
            <a:fld id="{1D7C6CFA-883D-EE48-A44B-EF5E9D70D114}" type="slidenum">
              <a:rPr lang="en-US" smtClean="0"/>
              <a:t>22</a:t>
            </a:fld>
            <a:endParaRPr lang="en-US"/>
          </a:p>
        </p:txBody>
      </p:sp>
      <p:pic>
        <p:nvPicPr>
          <p:cNvPr id="7" name="Content Placeholder 5">
            <a:extLst>
              <a:ext uri="{FF2B5EF4-FFF2-40B4-BE49-F238E27FC236}">
                <a16:creationId xmlns:a16="http://schemas.microsoft.com/office/drawing/2014/main" id="{2A0A2BF2-AD12-66CD-EDD8-3BE9A9408412}"/>
              </a:ext>
            </a:extLst>
          </p:cNvPr>
          <p:cNvPicPr>
            <a:picLocks noChangeAspect="1"/>
          </p:cNvPicPr>
          <p:nvPr/>
        </p:nvPicPr>
        <p:blipFill rotWithShape="1">
          <a:blip r:embed="rId3"/>
          <a:srcRect t="48203"/>
          <a:stretch/>
        </p:blipFill>
        <p:spPr>
          <a:xfrm>
            <a:off x="1418254" y="3585028"/>
            <a:ext cx="9355489" cy="2437492"/>
          </a:xfrm>
          <a:prstGeom prst="rect">
            <a:avLst/>
          </a:prstGeom>
        </p:spPr>
      </p:pic>
      <p:sp>
        <p:nvSpPr>
          <p:cNvPr id="10" name="Rounded Rectangle 9">
            <a:extLst>
              <a:ext uri="{FF2B5EF4-FFF2-40B4-BE49-F238E27FC236}">
                <a16:creationId xmlns:a16="http://schemas.microsoft.com/office/drawing/2014/main" id="{53D3AF8B-6681-48A3-D0B5-F020E8D62A5F}"/>
              </a:ext>
            </a:extLst>
          </p:cNvPr>
          <p:cNvSpPr/>
          <p:nvPr/>
        </p:nvSpPr>
        <p:spPr>
          <a:xfrm>
            <a:off x="3034156" y="2702371"/>
            <a:ext cx="413632"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26BB1FCE-F21A-AAE4-3A26-820951F1F72A}"/>
              </a:ext>
            </a:extLst>
          </p:cNvPr>
          <p:cNvCxnSpPr>
            <a:cxnSpLocks/>
            <a:stCxn id="10" idx="0"/>
          </p:cNvCxnSpPr>
          <p:nvPr/>
        </p:nvCxnSpPr>
        <p:spPr>
          <a:xfrm rot="5400000" flipH="1" flipV="1">
            <a:off x="3481510" y="2122369"/>
            <a:ext cx="339464" cy="820541"/>
          </a:xfrm>
          <a:prstGeom prst="curvedConnector2">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B24E0139-5308-E520-B6D7-5632E25AE145}"/>
              </a:ext>
            </a:extLst>
          </p:cNvPr>
          <p:cNvPicPr>
            <a:picLocks noChangeAspect="1"/>
          </p:cNvPicPr>
          <p:nvPr/>
        </p:nvPicPr>
        <p:blipFill rotWithShape="1">
          <a:blip r:embed="rId4"/>
          <a:srcRect l="36188" t="1138" r="8370" b="1825"/>
          <a:stretch/>
        </p:blipFill>
        <p:spPr>
          <a:xfrm>
            <a:off x="4061513" y="2130782"/>
            <a:ext cx="4727645" cy="442562"/>
          </a:xfrm>
          <a:prstGeom prst="roundRect">
            <a:avLst/>
          </a:prstGeom>
          <a:ln w="28575">
            <a:solidFill>
              <a:schemeClr val="accent5"/>
            </a:solidFill>
          </a:ln>
        </p:spPr>
      </p:pic>
    </p:spTree>
    <p:extLst>
      <p:ext uri="{BB962C8B-B14F-4D97-AF65-F5344CB8AC3E}">
        <p14:creationId xmlns:p14="http://schemas.microsoft.com/office/powerpoint/2010/main" val="17215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2BD0-7007-70EB-7CF5-595C1ED7E663}"/>
              </a:ext>
            </a:extLst>
          </p:cNvPr>
          <p:cNvSpPr>
            <a:spLocks noGrp="1"/>
          </p:cNvSpPr>
          <p:nvPr>
            <p:ph type="title"/>
          </p:nvPr>
        </p:nvSpPr>
        <p:spPr/>
        <p:txBody>
          <a:bodyPr/>
          <a:lstStyle/>
          <a:p>
            <a:r>
              <a:rPr lang="en-US" dirty="0"/>
              <a:t>To summarize…</a:t>
            </a:r>
          </a:p>
        </p:txBody>
      </p:sp>
      <p:sp>
        <p:nvSpPr>
          <p:cNvPr id="3" name="Content Placeholder 2">
            <a:extLst>
              <a:ext uri="{FF2B5EF4-FFF2-40B4-BE49-F238E27FC236}">
                <a16:creationId xmlns:a16="http://schemas.microsoft.com/office/drawing/2014/main" id="{D9882ABA-FDBD-0B45-1EDD-1A459E9821C1}"/>
              </a:ext>
            </a:extLst>
          </p:cNvPr>
          <p:cNvSpPr>
            <a:spLocks noGrp="1"/>
          </p:cNvSpPr>
          <p:nvPr>
            <p:ph idx="1"/>
          </p:nvPr>
        </p:nvSpPr>
        <p:spPr/>
        <p:txBody>
          <a:bodyPr/>
          <a:lstStyle/>
          <a:p>
            <a:r>
              <a:rPr lang="en-US" dirty="0"/>
              <a:t>BKMR is a nonparametric modeling technique</a:t>
            </a:r>
          </a:p>
          <a:p>
            <a:pPr lvl="1"/>
            <a:r>
              <a:rPr lang="en-US" dirty="0"/>
              <a:t>Flexibility of formulation allows for interactions to be captured</a:t>
            </a:r>
          </a:p>
          <a:p>
            <a:pPr lvl="1"/>
            <a:r>
              <a:rPr lang="en-US" dirty="0"/>
              <a:t>We can only get variable importance for univariate terms/chemicals</a:t>
            </a:r>
          </a:p>
          <a:p>
            <a:r>
              <a:rPr lang="en-US" dirty="0"/>
              <a:t>BSR is a semiparametric modeling technique</a:t>
            </a:r>
          </a:p>
          <a:p>
            <a:pPr lvl="1"/>
            <a:r>
              <a:rPr lang="en-US" dirty="0"/>
              <a:t>Includes interaction terms explicitly in model formulation</a:t>
            </a:r>
          </a:p>
          <a:p>
            <a:pPr lvl="1"/>
            <a:r>
              <a:rPr lang="en-US" dirty="0"/>
              <a:t>We </a:t>
            </a:r>
            <a:r>
              <a:rPr lang="en-US" b="1" i="1" dirty="0"/>
              <a:t>can</a:t>
            </a:r>
            <a:r>
              <a:rPr lang="en-US" dirty="0"/>
              <a:t> get variable importance (i.e., PIPs) for interaction terms</a:t>
            </a:r>
          </a:p>
        </p:txBody>
      </p:sp>
      <p:sp>
        <p:nvSpPr>
          <p:cNvPr id="4" name="Footer Placeholder 3">
            <a:extLst>
              <a:ext uri="{FF2B5EF4-FFF2-40B4-BE49-F238E27FC236}">
                <a16:creationId xmlns:a16="http://schemas.microsoft.com/office/drawing/2014/main" id="{AF32386C-CB27-621E-8DD8-83E7F3EE8E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A8035-27ED-7909-373A-B0E116D0294F}"/>
              </a:ext>
            </a:extLst>
          </p:cNvPr>
          <p:cNvSpPr>
            <a:spLocks noGrp="1"/>
          </p:cNvSpPr>
          <p:nvPr>
            <p:ph type="sldNum" sz="quarter" idx="12"/>
          </p:nvPr>
        </p:nvSpPr>
        <p:spPr/>
        <p:txBody>
          <a:bodyPr/>
          <a:lstStyle/>
          <a:p>
            <a:fld id="{1D7C6CFA-883D-EE48-A44B-EF5E9D70D114}" type="slidenum">
              <a:rPr lang="en-US" smtClean="0"/>
              <a:t>23</a:t>
            </a:fld>
            <a:endParaRPr lang="en-US"/>
          </a:p>
        </p:txBody>
      </p:sp>
    </p:spTree>
    <p:extLst>
      <p:ext uri="{BB962C8B-B14F-4D97-AF65-F5344CB8AC3E}">
        <p14:creationId xmlns:p14="http://schemas.microsoft.com/office/powerpoint/2010/main" val="4169654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A78E-BAE4-AFCC-5CF2-73EE2220BC0C}"/>
              </a:ext>
            </a:extLst>
          </p:cNvPr>
          <p:cNvSpPr>
            <a:spLocks noGrp="1"/>
          </p:cNvSpPr>
          <p:nvPr>
            <p:ph type="title"/>
          </p:nvPr>
        </p:nvSpPr>
        <p:spPr/>
        <p:txBody>
          <a:bodyPr/>
          <a:lstStyle/>
          <a:p>
            <a:r>
              <a:rPr lang="en-US"/>
              <a:t>Conduct a simulation </a:t>
            </a:r>
            <a:r>
              <a:rPr lang="en-US" dirty="0"/>
              <a:t>study</a:t>
            </a:r>
          </a:p>
        </p:txBody>
      </p:sp>
      <p:sp>
        <p:nvSpPr>
          <p:cNvPr id="3" name="Content Placeholder 2">
            <a:extLst>
              <a:ext uri="{FF2B5EF4-FFF2-40B4-BE49-F238E27FC236}">
                <a16:creationId xmlns:a16="http://schemas.microsoft.com/office/drawing/2014/main" id="{2675E18C-ECC0-DD6E-0639-CDA68517B35F}"/>
              </a:ext>
            </a:extLst>
          </p:cNvPr>
          <p:cNvSpPr>
            <a:spLocks noGrp="1"/>
          </p:cNvSpPr>
          <p:nvPr>
            <p:ph idx="1"/>
          </p:nvPr>
        </p:nvSpPr>
        <p:spPr/>
        <p:txBody>
          <a:bodyPr/>
          <a:lstStyle/>
          <a:p>
            <a:r>
              <a:rPr lang="en-US" b="1" dirty="0"/>
              <a:t>Benchmark BKMR and BSR: </a:t>
            </a:r>
            <a:r>
              <a:rPr lang="en-US" dirty="0"/>
              <a:t>what are the current capabilities of modern methods for detecting interactions?</a:t>
            </a:r>
          </a:p>
          <a:p>
            <a:r>
              <a:rPr lang="en-US" b="1" dirty="0"/>
              <a:t>Compare BKMR and BSR: </a:t>
            </a:r>
            <a:r>
              <a:rPr lang="en-US" dirty="0"/>
              <a:t>which one should researchers pick?</a:t>
            </a:r>
          </a:p>
          <a:p>
            <a:pPr marL="0" indent="0">
              <a:buNone/>
            </a:pPr>
            <a:endParaRPr lang="en-US" dirty="0"/>
          </a:p>
          <a:p>
            <a:pPr marL="0" indent="0">
              <a:buNone/>
            </a:pPr>
            <a:r>
              <a:rPr lang="en-US" dirty="0"/>
              <a:t>Consider a wide range of interactions, and consider interactions between chemicals and covariates</a:t>
            </a:r>
          </a:p>
        </p:txBody>
      </p:sp>
      <p:sp>
        <p:nvSpPr>
          <p:cNvPr id="4" name="Footer Placeholder 3">
            <a:extLst>
              <a:ext uri="{FF2B5EF4-FFF2-40B4-BE49-F238E27FC236}">
                <a16:creationId xmlns:a16="http://schemas.microsoft.com/office/drawing/2014/main" id="{477C6610-B293-84E0-7A00-2F38582C6E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4F37A0-7AC4-4A2E-3246-48BB2DBE46D5}"/>
              </a:ext>
            </a:extLst>
          </p:cNvPr>
          <p:cNvSpPr>
            <a:spLocks noGrp="1"/>
          </p:cNvSpPr>
          <p:nvPr>
            <p:ph type="sldNum" sz="quarter" idx="12"/>
          </p:nvPr>
        </p:nvSpPr>
        <p:spPr/>
        <p:txBody>
          <a:bodyPr/>
          <a:lstStyle/>
          <a:p>
            <a:fld id="{1D7C6CFA-883D-EE48-A44B-EF5E9D70D114}" type="slidenum">
              <a:rPr lang="en-US" smtClean="0"/>
              <a:t>24</a:t>
            </a:fld>
            <a:endParaRPr lang="en-US"/>
          </a:p>
        </p:txBody>
      </p:sp>
    </p:spTree>
    <p:extLst>
      <p:ext uri="{BB962C8B-B14F-4D97-AF65-F5344CB8AC3E}">
        <p14:creationId xmlns:p14="http://schemas.microsoft.com/office/powerpoint/2010/main" val="1046056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ADDF-7D61-FEAF-1CFE-5A96F94931C8}"/>
              </a:ext>
            </a:extLst>
          </p:cNvPr>
          <p:cNvSpPr>
            <a:spLocks noGrp="1"/>
          </p:cNvSpPr>
          <p:nvPr>
            <p:ph type="title"/>
          </p:nvPr>
        </p:nvSpPr>
        <p:spPr/>
        <p:txBody>
          <a:bodyPr/>
          <a:lstStyle/>
          <a:p>
            <a:r>
              <a:rPr lang="en-US" dirty="0"/>
              <a:t>Simulating predictor data</a:t>
            </a:r>
          </a:p>
        </p:txBody>
      </p:sp>
      <p:sp>
        <p:nvSpPr>
          <p:cNvPr id="3" name="Content Placeholder 2">
            <a:extLst>
              <a:ext uri="{FF2B5EF4-FFF2-40B4-BE49-F238E27FC236}">
                <a16:creationId xmlns:a16="http://schemas.microsoft.com/office/drawing/2014/main" id="{97F4C8AC-3264-7EA0-1BE0-DA11243D6294}"/>
              </a:ext>
            </a:extLst>
          </p:cNvPr>
          <p:cNvSpPr>
            <a:spLocks noGrp="1"/>
          </p:cNvSpPr>
          <p:nvPr>
            <p:ph idx="1"/>
          </p:nvPr>
        </p:nvSpPr>
        <p:spPr/>
        <p:txBody>
          <a:bodyPr/>
          <a:lstStyle/>
          <a:p>
            <a:pPr marL="0" indent="0">
              <a:buNone/>
            </a:pPr>
            <a:r>
              <a:rPr lang="en-US" dirty="0"/>
              <a:t>MADRES dataset:</a:t>
            </a:r>
          </a:p>
          <a:p>
            <a:pPr marL="0" indent="0">
              <a:buNone/>
            </a:pPr>
            <a:endParaRPr lang="en-US" dirty="0"/>
          </a:p>
          <a:p>
            <a:pPr marL="0" indent="0">
              <a:buNone/>
            </a:pPr>
            <a:endParaRPr lang="en-US" dirty="0"/>
          </a:p>
          <a:p>
            <a:r>
              <a:rPr lang="en-US" dirty="0"/>
              <a:t>10 chemical exposures, 4 covariates (including race)</a:t>
            </a:r>
          </a:p>
          <a:p>
            <a:r>
              <a:rPr lang="en-US" dirty="0"/>
              <a:t>Use Gaussian copulas to preserve marginal distributions and correlation structure</a:t>
            </a:r>
          </a:p>
          <a:p>
            <a:r>
              <a:rPr lang="en-US" dirty="0"/>
              <a:t>Two sample sizes: n=252, n=1000</a:t>
            </a:r>
          </a:p>
        </p:txBody>
      </p:sp>
      <p:sp>
        <p:nvSpPr>
          <p:cNvPr id="4" name="Footer Placeholder 3">
            <a:extLst>
              <a:ext uri="{FF2B5EF4-FFF2-40B4-BE49-F238E27FC236}">
                <a16:creationId xmlns:a16="http://schemas.microsoft.com/office/drawing/2014/main" id="{3704A6EA-0E14-1ADA-A121-E5A8E61539ED}"/>
              </a:ext>
            </a:extLst>
          </p:cNvPr>
          <p:cNvSpPr>
            <a:spLocks noGrp="1"/>
          </p:cNvSpPr>
          <p:nvPr>
            <p:ph type="ftr" sz="quarter" idx="11"/>
          </p:nvPr>
        </p:nvSpPr>
        <p:spPr>
          <a:xfrm>
            <a:off x="838200" y="6356350"/>
            <a:ext cx="7609764" cy="365125"/>
          </a:xfrm>
        </p:spPr>
        <p:txBody>
          <a:bodyPr/>
          <a:lstStyle/>
          <a:p>
            <a:r>
              <a:rPr lang="en-US" dirty="0"/>
              <a:t>(Howe et al., 2020). MADRES = Maternal and Developmental Risks from Social and Environmental Stressors</a:t>
            </a:r>
          </a:p>
        </p:txBody>
      </p:sp>
      <p:sp>
        <p:nvSpPr>
          <p:cNvPr id="5" name="Slide Number Placeholder 4">
            <a:extLst>
              <a:ext uri="{FF2B5EF4-FFF2-40B4-BE49-F238E27FC236}">
                <a16:creationId xmlns:a16="http://schemas.microsoft.com/office/drawing/2014/main" id="{25116CCC-D477-CAFA-1539-D5444FC16005}"/>
              </a:ext>
            </a:extLst>
          </p:cNvPr>
          <p:cNvSpPr>
            <a:spLocks noGrp="1"/>
          </p:cNvSpPr>
          <p:nvPr>
            <p:ph type="sldNum" sz="quarter" idx="12"/>
          </p:nvPr>
        </p:nvSpPr>
        <p:spPr/>
        <p:txBody>
          <a:bodyPr/>
          <a:lstStyle/>
          <a:p>
            <a:fld id="{1D7C6CFA-883D-EE48-A44B-EF5E9D70D114}" type="slidenum">
              <a:rPr lang="en-US" smtClean="0"/>
              <a:t>25</a:t>
            </a:fld>
            <a:endParaRPr lang="en-US"/>
          </a:p>
        </p:txBody>
      </p:sp>
      <p:pic>
        <p:nvPicPr>
          <p:cNvPr id="6" name="Picture 5">
            <a:extLst>
              <a:ext uri="{FF2B5EF4-FFF2-40B4-BE49-F238E27FC236}">
                <a16:creationId xmlns:a16="http://schemas.microsoft.com/office/drawing/2014/main" id="{6CA235A2-9AC2-645D-1692-D5E11DA74207}"/>
              </a:ext>
            </a:extLst>
          </p:cNvPr>
          <p:cNvPicPr>
            <a:picLocks noChangeAspect="1"/>
          </p:cNvPicPr>
          <p:nvPr/>
        </p:nvPicPr>
        <p:blipFill>
          <a:blip r:embed="rId2"/>
          <a:stretch>
            <a:fillRect/>
          </a:stretch>
        </p:blipFill>
        <p:spPr>
          <a:xfrm>
            <a:off x="4022835" y="1825625"/>
            <a:ext cx="7772400" cy="1668076"/>
          </a:xfrm>
          <a:prstGeom prst="rect">
            <a:avLst/>
          </a:prstGeom>
        </p:spPr>
      </p:pic>
    </p:spTree>
    <p:extLst>
      <p:ext uri="{BB962C8B-B14F-4D97-AF65-F5344CB8AC3E}">
        <p14:creationId xmlns:p14="http://schemas.microsoft.com/office/powerpoint/2010/main" val="4047844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C9A0-9537-D74B-2A26-A21493090FFE}"/>
              </a:ext>
            </a:extLst>
          </p:cNvPr>
          <p:cNvSpPr>
            <a:spLocks noGrp="1"/>
          </p:cNvSpPr>
          <p:nvPr>
            <p:ph type="title"/>
          </p:nvPr>
        </p:nvSpPr>
        <p:spPr/>
        <p:txBody>
          <a:bodyPr/>
          <a:lstStyle/>
          <a:p>
            <a:r>
              <a:rPr lang="en-US" dirty="0"/>
              <a:t>Simulating the outcome</a:t>
            </a:r>
          </a:p>
        </p:txBody>
      </p:sp>
      <p:sp>
        <p:nvSpPr>
          <p:cNvPr id="4" name="Footer Placeholder 3">
            <a:extLst>
              <a:ext uri="{FF2B5EF4-FFF2-40B4-BE49-F238E27FC236}">
                <a16:creationId xmlns:a16="http://schemas.microsoft.com/office/drawing/2014/main" id="{C611A82B-DF14-6D79-8F26-0EFF8E9C64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CD3A8E-1A23-763F-5A43-AED4E44FDA18}"/>
              </a:ext>
            </a:extLst>
          </p:cNvPr>
          <p:cNvSpPr>
            <a:spLocks noGrp="1"/>
          </p:cNvSpPr>
          <p:nvPr>
            <p:ph type="sldNum" sz="quarter" idx="12"/>
          </p:nvPr>
        </p:nvSpPr>
        <p:spPr/>
        <p:txBody>
          <a:bodyPr/>
          <a:lstStyle/>
          <a:p>
            <a:fld id="{1D7C6CFA-883D-EE48-A44B-EF5E9D70D114}" type="slidenum">
              <a:rPr lang="en-US" smtClean="0"/>
              <a:t>26</a:t>
            </a:fld>
            <a:endParaRPr lang="en-US"/>
          </a:p>
        </p:txBody>
      </p:sp>
      <p:grpSp>
        <p:nvGrpSpPr>
          <p:cNvPr id="12" name="Group 11">
            <a:extLst>
              <a:ext uri="{FF2B5EF4-FFF2-40B4-BE49-F238E27FC236}">
                <a16:creationId xmlns:a16="http://schemas.microsoft.com/office/drawing/2014/main" id="{65EFE5E2-EE47-1B55-7820-AE1DCF6A10A2}"/>
              </a:ext>
            </a:extLst>
          </p:cNvPr>
          <p:cNvGrpSpPr/>
          <p:nvPr/>
        </p:nvGrpSpPr>
        <p:grpSpPr>
          <a:xfrm>
            <a:off x="174620" y="1423104"/>
            <a:ext cx="11770033" cy="1558925"/>
            <a:chOff x="431799" y="1870075"/>
            <a:chExt cx="11770033" cy="1558925"/>
          </a:xfrm>
        </p:grpSpPr>
        <p:pic>
          <p:nvPicPr>
            <p:cNvPr id="10" name="Picture 9">
              <a:extLst>
                <a:ext uri="{FF2B5EF4-FFF2-40B4-BE49-F238E27FC236}">
                  <a16:creationId xmlns:a16="http://schemas.microsoft.com/office/drawing/2014/main" id="{D91959D1-2D1C-4A7F-73F5-33C46872FA53}"/>
                </a:ext>
              </a:extLst>
            </p:cNvPr>
            <p:cNvPicPr>
              <a:picLocks noChangeAspect="1"/>
            </p:cNvPicPr>
            <p:nvPr/>
          </p:nvPicPr>
          <p:blipFill>
            <a:blip r:embed="rId2"/>
            <a:stretch>
              <a:fillRect/>
            </a:stretch>
          </p:blipFill>
          <p:spPr>
            <a:xfrm>
              <a:off x="9925489" y="2785340"/>
              <a:ext cx="2276343" cy="476223"/>
            </a:xfrm>
            <a:prstGeom prst="rect">
              <a:avLst/>
            </a:prstGeom>
          </p:spPr>
        </p:pic>
        <p:pic>
          <p:nvPicPr>
            <p:cNvPr id="6" name="Picture 5">
              <a:extLst>
                <a:ext uri="{FF2B5EF4-FFF2-40B4-BE49-F238E27FC236}">
                  <a16:creationId xmlns:a16="http://schemas.microsoft.com/office/drawing/2014/main" id="{298DE205-A089-35B6-72EB-19F7A01EBEC3}"/>
                </a:ext>
              </a:extLst>
            </p:cNvPr>
            <p:cNvPicPr>
              <a:picLocks noChangeAspect="1"/>
            </p:cNvPicPr>
            <p:nvPr/>
          </p:nvPicPr>
          <p:blipFill rotWithShape="1">
            <a:blip r:embed="rId3"/>
            <a:srcRect r="3129"/>
            <a:stretch/>
          </p:blipFill>
          <p:spPr>
            <a:xfrm>
              <a:off x="431799" y="1870075"/>
              <a:ext cx="9616769" cy="1558925"/>
            </a:xfrm>
            <a:prstGeom prst="rect">
              <a:avLst/>
            </a:prstGeom>
          </p:spPr>
        </p:pic>
      </p:grpSp>
      <p:pic>
        <p:nvPicPr>
          <p:cNvPr id="8" name="Picture 7">
            <a:extLst>
              <a:ext uri="{FF2B5EF4-FFF2-40B4-BE49-F238E27FC236}">
                <a16:creationId xmlns:a16="http://schemas.microsoft.com/office/drawing/2014/main" id="{D9E1BA70-FCA9-A63D-F390-3CD72EF24132}"/>
              </a:ext>
            </a:extLst>
          </p:cNvPr>
          <p:cNvPicPr>
            <a:picLocks noChangeAspect="1"/>
          </p:cNvPicPr>
          <p:nvPr/>
        </p:nvPicPr>
        <p:blipFill rotWithShape="1">
          <a:blip r:embed="rId4"/>
          <a:srcRect b="33538"/>
          <a:stretch/>
        </p:blipFill>
        <p:spPr>
          <a:xfrm>
            <a:off x="2209800" y="2982029"/>
            <a:ext cx="7772400" cy="2016131"/>
          </a:xfrm>
          <a:prstGeom prst="rect">
            <a:avLst/>
          </a:prstGeom>
        </p:spPr>
      </p:pic>
      <p:pic>
        <p:nvPicPr>
          <p:cNvPr id="9" name="Picture 8">
            <a:extLst>
              <a:ext uri="{FF2B5EF4-FFF2-40B4-BE49-F238E27FC236}">
                <a16:creationId xmlns:a16="http://schemas.microsoft.com/office/drawing/2014/main" id="{A02403CA-3F14-F136-A879-FD3E265F4264}"/>
              </a:ext>
            </a:extLst>
          </p:cNvPr>
          <p:cNvPicPr>
            <a:picLocks noChangeAspect="1"/>
          </p:cNvPicPr>
          <p:nvPr/>
        </p:nvPicPr>
        <p:blipFill rotWithShape="1">
          <a:blip r:embed="rId4"/>
          <a:srcRect t="66462"/>
          <a:stretch/>
        </p:blipFill>
        <p:spPr>
          <a:xfrm>
            <a:off x="2209800" y="4998160"/>
            <a:ext cx="7772400" cy="1017368"/>
          </a:xfrm>
          <a:prstGeom prst="rect">
            <a:avLst/>
          </a:prstGeom>
        </p:spPr>
      </p:pic>
      <p:sp>
        <p:nvSpPr>
          <p:cNvPr id="16" name="Rounded Rectangle 15">
            <a:extLst>
              <a:ext uri="{FF2B5EF4-FFF2-40B4-BE49-F238E27FC236}">
                <a16:creationId xmlns:a16="http://schemas.microsoft.com/office/drawing/2014/main" id="{BD624FD6-E9D0-CAC6-D8D1-72FA58ABB0EC}"/>
              </a:ext>
            </a:extLst>
          </p:cNvPr>
          <p:cNvSpPr/>
          <p:nvPr/>
        </p:nvSpPr>
        <p:spPr>
          <a:xfrm>
            <a:off x="1036363" y="1442161"/>
            <a:ext cx="6347076" cy="89620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E9E6A50-25FA-F48C-F04C-AD33D87668AA}"/>
              </a:ext>
            </a:extLst>
          </p:cNvPr>
          <p:cNvSpPr/>
          <p:nvPr/>
        </p:nvSpPr>
        <p:spPr>
          <a:xfrm>
            <a:off x="2519445" y="2418081"/>
            <a:ext cx="6899174" cy="39651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9EDA217-6E70-D9F8-157A-61B89C6BC467}"/>
              </a:ext>
            </a:extLst>
          </p:cNvPr>
          <p:cNvSpPr/>
          <p:nvPr/>
        </p:nvSpPr>
        <p:spPr>
          <a:xfrm>
            <a:off x="9502792" y="2334349"/>
            <a:ext cx="2441861" cy="4802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4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A2D0-E4D1-1E20-1913-45481634D2B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92EB0B22-838A-DF6D-BD10-20734DC069E8}"/>
              </a:ext>
            </a:extLst>
          </p:cNvPr>
          <p:cNvSpPr>
            <a:spLocks noGrp="1"/>
          </p:cNvSpPr>
          <p:nvPr>
            <p:ph idx="1"/>
          </p:nvPr>
        </p:nvSpPr>
        <p:spPr/>
        <p:txBody>
          <a:bodyPr/>
          <a:lstStyle/>
          <a:p>
            <a:r>
              <a:rPr lang="en-US" dirty="0"/>
              <a:t>Multiple linear regression with the true form of interactions specified</a:t>
            </a:r>
          </a:p>
          <a:p>
            <a:pPr lvl="1"/>
            <a:r>
              <a:rPr lang="en-US" dirty="0"/>
              <a:t>“Oracle MLR”</a:t>
            </a:r>
          </a:p>
          <a:p>
            <a:r>
              <a:rPr lang="en-US" dirty="0"/>
              <a:t>BKMR</a:t>
            </a:r>
          </a:p>
          <a:p>
            <a:r>
              <a:rPr lang="en-US" dirty="0"/>
              <a:t>BSR</a:t>
            </a:r>
          </a:p>
          <a:p>
            <a:endParaRPr lang="en-US" dirty="0"/>
          </a:p>
        </p:txBody>
      </p:sp>
      <p:sp>
        <p:nvSpPr>
          <p:cNvPr id="4" name="Footer Placeholder 3">
            <a:extLst>
              <a:ext uri="{FF2B5EF4-FFF2-40B4-BE49-F238E27FC236}">
                <a16:creationId xmlns:a16="http://schemas.microsoft.com/office/drawing/2014/main" id="{018463CC-7828-2535-9926-6556191BC1A2}"/>
              </a:ext>
            </a:extLst>
          </p:cNvPr>
          <p:cNvSpPr>
            <a:spLocks noGrp="1"/>
          </p:cNvSpPr>
          <p:nvPr>
            <p:ph type="ftr" sz="quarter" idx="11"/>
          </p:nvPr>
        </p:nvSpPr>
        <p:spPr/>
        <p:txBody>
          <a:bodyPr/>
          <a:lstStyle/>
          <a:p>
            <a:r>
              <a:rPr lang="en-US" dirty="0"/>
              <a:t>MLR = Multiple linear regression</a:t>
            </a:r>
          </a:p>
        </p:txBody>
      </p:sp>
      <p:sp>
        <p:nvSpPr>
          <p:cNvPr id="5" name="Slide Number Placeholder 4">
            <a:extLst>
              <a:ext uri="{FF2B5EF4-FFF2-40B4-BE49-F238E27FC236}">
                <a16:creationId xmlns:a16="http://schemas.microsoft.com/office/drawing/2014/main" id="{C4B19757-09DF-25A7-0A07-D8357CACAE63}"/>
              </a:ext>
            </a:extLst>
          </p:cNvPr>
          <p:cNvSpPr>
            <a:spLocks noGrp="1"/>
          </p:cNvSpPr>
          <p:nvPr>
            <p:ph type="sldNum" sz="quarter" idx="12"/>
          </p:nvPr>
        </p:nvSpPr>
        <p:spPr/>
        <p:txBody>
          <a:bodyPr/>
          <a:lstStyle/>
          <a:p>
            <a:fld id="{1D7C6CFA-883D-EE48-A44B-EF5E9D70D114}" type="slidenum">
              <a:rPr lang="en-US" smtClean="0"/>
              <a:t>27</a:t>
            </a:fld>
            <a:endParaRPr lang="en-US"/>
          </a:p>
        </p:txBody>
      </p:sp>
    </p:spTree>
    <p:extLst>
      <p:ext uri="{BB962C8B-B14F-4D97-AF65-F5344CB8AC3E}">
        <p14:creationId xmlns:p14="http://schemas.microsoft.com/office/powerpoint/2010/main" val="62108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6BC6-608B-2DC1-A66F-D09881ECCD83}"/>
              </a:ext>
            </a:extLst>
          </p:cNvPr>
          <p:cNvSpPr>
            <a:spLocks noGrp="1"/>
          </p:cNvSpPr>
          <p:nvPr>
            <p:ph type="title"/>
          </p:nvPr>
        </p:nvSpPr>
        <p:spPr/>
        <p:txBody>
          <a:bodyPr/>
          <a:lstStyle/>
          <a:p>
            <a:r>
              <a:rPr lang="en-US" dirty="0"/>
              <a:t>Model assessment</a:t>
            </a:r>
          </a:p>
        </p:txBody>
      </p:sp>
      <p:sp>
        <p:nvSpPr>
          <p:cNvPr id="3" name="Content Placeholder 2">
            <a:extLst>
              <a:ext uri="{FF2B5EF4-FFF2-40B4-BE49-F238E27FC236}">
                <a16:creationId xmlns:a16="http://schemas.microsoft.com/office/drawing/2014/main" id="{3913A774-6166-9BF0-9432-20986E76B4BD}"/>
              </a:ext>
            </a:extLst>
          </p:cNvPr>
          <p:cNvSpPr>
            <a:spLocks noGrp="1"/>
          </p:cNvSpPr>
          <p:nvPr>
            <p:ph idx="1"/>
          </p:nvPr>
        </p:nvSpPr>
        <p:spPr/>
        <p:txBody>
          <a:bodyPr/>
          <a:lstStyle/>
          <a:p>
            <a:r>
              <a:rPr lang="en-US" dirty="0"/>
              <a:t>Sensitivity: the proportion of times a significant interaction is successfully detected by the model</a:t>
            </a:r>
          </a:p>
          <a:p>
            <a:pPr lvl="1"/>
            <a:r>
              <a:rPr lang="en-US" i="1" dirty="0"/>
              <a:t>p</a:t>
            </a:r>
            <a:r>
              <a:rPr lang="en-US" dirty="0"/>
              <a:t>-values for oracle MLR</a:t>
            </a:r>
          </a:p>
          <a:p>
            <a:pPr lvl="1"/>
            <a:r>
              <a:rPr lang="en-US" dirty="0"/>
              <a:t>Confidence interval approach for BKMR</a:t>
            </a:r>
          </a:p>
          <a:p>
            <a:pPr lvl="2"/>
            <a:r>
              <a:rPr lang="en-US" dirty="0"/>
              <a:t>(less formal)</a:t>
            </a:r>
          </a:p>
          <a:p>
            <a:pPr lvl="1"/>
            <a:r>
              <a:rPr lang="en-US" dirty="0"/>
              <a:t>PIPs for BSR</a:t>
            </a:r>
          </a:p>
          <a:p>
            <a:pPr lvl="2"/>
            <a:r>
              <a:rPr lang="en-US" dirty="0"/>
              <a:t>(more formal)</a:t>
            </a:r>
          </a:p>
        </p:txBody>
      </p:sp>
      <p:sp>
        <p:nvSpPr>
          <p:cNvPr id="4" name="Footer Placeholder 3">
            <a:extLst>
              <a:ext uri="{FF2B5EF4-FFF2-40B4-BE49-F238E27FC236}">
                <a16:creationId xmlns:a16="http://schemas.microsoft.com/office/drawing/2014/main" id="{FBBCD510-DFBD-3318-EAC9-522E53A740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85C240-0CA8-4CF1-1E2A-8635083858EA}"/>
              </a:ext>
            </a:extLst>
          </p:cNvPr>
          <p:cNvSpPr>
            <a:spLocks noGrp="1"/>
          </p:cNvSpPr>
          <p:nvPr>
            <p:ph type="sldNum" sz="quarter" idx="12"/>
          </p:nvPr>
        </p:nvSpPr>
        <p:spPr/>
        <p:txBody>
          <a:bodyPr/>
          <a:lstStyle/>
          <a:p>
            <a:fld id="{1D7C6CFA-883D-EE48-A44B-EF5E9D70D114}" type="slidenum">
              <a:rPr lang="en-US" smtClean="0"/>
              <a:t>28</a:t>
            </a:fld>
            <a:endParaRPr lang="en-US"/>
          </a:p>
        </p:txBody>
      </p:sp>
    </p:spTree>
    <p:extLst>
      <p:ext uri="{BB962C8B-B14F-4D97-AF65-F5344CB8AC3E}">
        <p14:creationId xmlns:p14="http://schemas.microsoft.com/office/powerpoint/2010/main" val="3513084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886A-3B40-591C-9C6A-6408D651477A}"/>
              </a:ext>
            </a:extLst>
          </p:cNvPr>
          <p:cNvSpPr>
            <a:spLocks noGrp="1"/>
          </p:cNvSpPr>
          <p:nvPr>
            <p:ph type="title"/>
          </p:nvPr>
        </p:nvSpPr>
        <p:spPr/>
        <p:txBody>
          <a:bodyPr/>
          <a:lstStyle/>
          <a:p>
            <a:r>
              <a:rPr lang="en-US" dirty="0"/>
              <a:t>Sensitivity to Hg-Ni </a:t>
            </a:r>
            <a:r>
              <a:rPr lang="en-US" sz="3600" dirty="0"/>
              <a:t>(univariately significant)</a:t>
            </a:r>
            <a:endParaRPr lang="en-US" dirty="0"/>
          </a:p>
        </p:txBody>
      </p:sp>
      <p:sp>
        <p:nvSpPr>
          <p:cNvPr id="3" name="Content Placeholder 2">
            <a:extLst>
              <a:ext uri="{FF2B5EF4-FFF2-40B4-BE49-F238E27FC236}">
                <a16:creationId xmlns:a16="http://schemas.microsoft.com/office/drawing/2014/main" id="{3DC1214C-9482-D400-373C-9160B628447C}"/>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59332446-1BCF-93BE-76C3-197F7D89B5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C921D1-4616-5B8D-7221-6523DE3E4601}"/>
              </a:ext>
            </a:extLst>
          </p:cNvPr>
          <p:cNvSpPr>
            <a:spLocks noGrp="1"/>
          </p:cNvSpPr>
          <p:nvPr>
            <p:ph type="sldNum" sz="quarter" idx="12"/>
          </p:nvPr>
        </p:nvSpPr>
        <p:spPr/>
        <p:txBody>
          <a:bodyPr/>
          <a:lstStyle/>
          <a:p>
            <a:fld id="{1D7C6CFA-883D-EE48-A44B-EF5E9D70D114}" type="slidenum">
              <a:rPr lang="en-US" smtClean="0"/>
              <a:t>29</a:t>
            </a:fld>
            <a:endParaRPr lang="en-US"/>
          </a:p>
        </p:txBody>
      </p:sp>
      <p:pic>
        <p:nvPicPr>
          <p:cNvPr id="6" name="Picture 5">
            <a:extLst>
              <a:ext uri="{FF2B5EF4-FFF2-40B4-BE49-F238E27FC236}">
                <a16:creationId xmlns:a16="http://schemas.microsoft.com/office/drawing/2014/main" id="{302BDA8E-5EF3-F9F2-B859-8BAED97846A4}"/>
              </a:ext>
            </a:extLst>
          </p:cNvPr>
          <p:cNvPicPr>
            <a:picLocks noChangeAspect="1"/>
          </p:cNvPicPr>
          <p:nvPr/>
        </p:nvPicPr>
        <p:blipFill>
          <a:blip r:embed="rId2"/>
          <a:stretch>
            <a:fillRect/>
          </a:stretch>
        </p:blipFill>
        <p:spPr>
          <a:xfrm>
            <a:off x="1059950" y="1988651"/>
            <a:ext cx="10072100" cy="3140562"/>
          </a:xfrm>
          <a:prstGeom prst="rect">
            <a:avLst/>
          </a:prstGeom>
        </p:spPr>
      </p:pic>
      <p:pic>
        <p:nvPicPr>
          <p:cNvPr id="13" name="Picture 12">
            <a:extLst>
              <a:ext uri="{FF2B5EF4-FFF2-40B4-BE49-F238E27FC236}">
                <a16:creationId xmlns:a16="http://schemas.microsoft.com/office/drawing/2014/main" id="{62D85489-3FAB-9C2A-D466-BFEA474CDBA0}"/>
              </a:ext>
            </a:extLst>
          </p:cNvPr>
          <p:cNvPicPr>
            <a:picLocks noChangeAspect="1"/>
          </p:cNvPicPr>
          <p:nvPr/>
        </p:nvPicPr>
        <p:blipFill rotWithShape="1">
          <a:blip r:embed="rId2"/>
          <a:srcRect b="93523"/>
          <a:stretch/>
        </p:blipFill>
        <p:spPr>
          <a:xfrm>
            <a:off x="1059950" y="4994891"/>
            <a:ext cx="10072100" cy="203404"/>
          </a:xfrm>
          <a:prstGeom prst="rect">
            <a:avLst/>
          </a:prstGeom>
        </p:spPr>
      </p:pic>
      <p:sp>
        <p:nvSpPr>
          <p:cNvPr id="7" name="Rounded Rectangle 6">
            <a:extLst>
              <a:ext uri="{FF2B5EF4-FFF2-40B4-BE49-F238E27FC236}">
                <a16:creationId xmlns:a16="http://schemas.microsoft.com/office/drawing/2014/main" id="{F30B2104-3E25-5F0B-199C-6AA0851F6C84}"/>
              </a:ext>
            </a:extLst>
          </p:cNvPr>
          <p:cNvSpPr/>
          <p:nvPr/>
        </p:nvSpPr>
        <p:spPr>
          <a:xfrm>
            <a:off x="4934857" y="2612571"/>
            <a:ext cx="950278" cy="23803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428AAA8-6C10-DC72-3E96-66981649F288}"/>
              </a:ext>
            </a:extLst>
          </p:cNvPr>
          <p:cNvSpPr/>
          <p:nvPr/>
        </p:nvSpPr>
        <p:spPr>
          <a:xfrm>
            <a:off x="5984111" y="2612571"/>
            <a:ext cx="1969718" cy="23803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F702737-8260-3D51-C3FD-963C99BEEB9A}"/>
              </a:ext>
            </a:extLst>
          </p:cNvPr>
          <p:cNvSpPr/>
          <p:nvPr/>
        </p:nvSpPr>
        <p:spPr>
          <a:xfrm>
            <a:off x="7953829" y="2612571"/>
            <a:ext cx="3037632" cy="23803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A02EDD7-7C5E-68A1-2F37-AF36A04C7892}"/>
              </a:ext>
            </a:extLst>
          </p:cNvPr>
          <p:cNvSpPr/>
          <p:nvPr/>
        </p:nvSpPr>
        <p:spPr>
          <a:xfrm>
            <a:off x="6181569" y="3752768"/>
            <a:ext cx="1673283" cy="49705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61C972F-A830-ADCD-E90A-3E7B849912A6}"/>
              </a:ext>
            </a:extLst>
          </p:cNvPr>
          <p:cNvSpPr/>
          <p:nvPr/>
        </p:nvSpPr>
        <p:spPr>
          <a:xfrm>
            <a:off x="9224386" y="3752768"/>
            <a:ext cx="1673283" cy="49705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7BFC-B513-4F00-048E-0581BBEE14FF}"/>
              </a:ext>
            </a:extLst>
          </p:cNvPr>
          <p:cNvSpPr>
            <a:spLocks noGrp="1"/>
          </p:cNvSpPr>
          <p:nvPr>
            <p:ph type="title"/>
          </p:nvPr>
        </p:nvSpPr>
        <p:spPr/>
        <p:txBody>
          <a:bodyPr>
            <a:normAutofit/>
          </a:bodyPr>
          <a:lstStyle/>
          <a:p>
            <a:r>
              <a:rPr lang="en-US" sz="4400" dirty="0">
                <a:latin typeface="Roboto" panose="02000000000000000000" pitchFamily="2" charset="0"/>
                <a:ea typeface="Roboto" panose="02000000000000000000" pitchFamily="2" charset="0"/>
              </a:rPr>
              <a:t>In 2023, the </a:t>
            </a:r>
            <a:r>
              <a:rPr lang="en-US" dirty="0"/>
              <a:t>C</a:t>
            </a:r>
            <a:r>
              <a:rPr lang="en-US" sz="4400" dirty="0">
                <a:latin typeface="Roboto" panose="02000000000000000000" pitchFamily="2" charset="0"/>
                <a:ea typeface="Roboto" panose="02000000000000000000" pitchFamily="2" charset="0"/>
              </a:rPr>
              <a:t>ogen plant consumed 199 million cubic feet of natural gas</a:t>
            </a:r>
            <a:endParaRPr lang="en-US" dirty="0"/>
          </a:p>
        </p:txBody>
      </p:sp>
      <p:sp>
        <p:nvSpPr>
          <p:cNvPr id="4" name="Footer Placeholder 3">
            <a:extLst>
              <a:ext uri="{FF2B5EF4-FFF2-40B4-BE49-F238E27FC236}">
                <a16:creationId xmlns:a16="http://schemas.microsoft.com/office/drawing/2014/main" id="{BA8AE9F4-0DB1-C887-A2CF-18CC872B6BC4}"/>
              </a:ext>
            </a:extLst>
          </p:cNvPr>
          <p:cNvSpPr>
            <a:spLocks noGrp="1"/>
          </p:cNvSpPr>
          <p:nvPr>
            <p:ph type="ftr" sz="quarter" idx="11"/>
          </p:nvPr>
        </p:nvSpPr>
        <p:spPr/>
        <p:txBody>
          <a:bodyPr/>
          <a:lstStyle/>
          <a:p>
            <a:r>
              <a:rPr lang="en-US" dirty="0"/>
              <a:t>(Environmental Protection Agency, 1998)</a:t>
            </a:r>
          </a:p>
        </p:txBody>
      </p:sp>
      <p:sp>
        <p:nvSpPr>
          <p:cNvPr id="5" name="Slide Number Placeholder 4">
            <a:extLst>
              <a:ext uri="{FF2B5EF4-FFF2-40B4-BE49-F238E27FC236}">
                <a16:creationId xmlns:a16="http://schemas.microsoft.com/office/drawing/2014/main" id="{530279ED-ECD6-43A9-8CE1-A945578929BC}"/>
              </a:ext>
            </a:extLst>
          </p:cNvPr>
          <p:cNvSpPr>
            <a:spLocks noGrp="1"/>
          </p:cNvSpPr>
          <p:nvPr>
            <p:ph type="sldNum" sz="quarter" idx="12"/>
          </p:nvPr>
        </p:nvSpPr>
        <p:spPr/>
        <p:txBody>
          <a:bodyPr/>
          <a:lstStyle/>
          <a:p>
            <a:fld id="{1D7C6CFA-883D-EE48-A44B-EF5E9D70D114}" type="slidenum">
              <a:rPr lang="en-US" smtClean="0"/>
              <a:t>3</a:t>
            </a:fld>
            <a:endParaRPr lang="en-US"/>
          </a:p>
        </p:txBody>
      </p:sp>
      <p:pic>
        <p:nvPicPr>
          <p:cNvPr id="9" name="Picture 8" descr="A diagram of different types of minerals&#10;&#10;Description automatically generated">
            <a:extLst>
              <a:ext uri="{FF2B5EF4-FFF2-40B4-BE49-F238E27FC236}">
                <a16:creationId xmlns:a16="http://schemas.microsoft.com/office/drawing/2014/main" id="{D43BD8C6-DAF2-BF64-14A8-5D5483A869CB}"/>
              </a:ext>
            </a:extLst>
          </p:cNvPr>
          <p:cNvPicPr>
            <a:picLocks noChangeAspect="1"/>
          </p:cNvPicPr>
          <p:nvPr/>
        </p:nvPicPr>
        <p:blipFill>
          <a:blip r:embed="rId3"/>
          <a:stretch>
            <a:fillRect/>
          </a:stretch>
        </p:blipFill>
        <p:spPr>
          <a:xfrm>
            <a:off x="4766480" y="577215"/>
            <a:ext cx="7188959" cy="7188959"/>
          </a:xfrm>
          <a:prstGeom prst="rect">
            <a:avLst/>
          </a:prstGeom>
        </p:spPr>
      </p:pic>
      <p:pic>
        <p:nvPicPr>
          <p:cNvPr id="10" name="Picture 9">
            <a:extLst>
              <a:ext uri="{FF2B5EF4-FFF2-40B4-BE49-F238E27FC236}">
                <a16:creationId xmlns:a16="http://schemas.microsoft.com/office/drawing/2014/main" id="{3A3C254F-4994-5EA9-9519-97E226521F55}"/>
              </a:ext>
            </a:extLst>
          </p:cNvPr>
          <p:cNvPicPr>
            <a:picLocks noChangeAspect="1"/>
          </p:cNvPicPr>
          <p:nvPr/>
        </p:nvPicPr>
        <p:blipFill>
          <a:blip r:embed="rId4"/>
          <a:stretch>
            <a:fillRect/>
          </a:stretch>
        </p:blipFill>
        <p:spPr>
          <a:xfrm>
            <a:off x="608665" y="1934337"/>
            <a:ext cx="4387350" cy="4422013"/>
          </a:xfrm>
          <a:prstGeom prst="rect">
            <a:avLst/>
          </a:prstGeom>
        </p:spPr>
      </p:pic>
    </p:spTree>
    <p:extLst>
      <p:ext uri="{BB962C8B-B14F-4D97-AF65-F5344CB8AC3E}">
        <p14:creationId xmlns:p14="http://schemas.microsoft.com/office/powerpoint/2010/main" val="191095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83D6-B1AA-0356-2C10-3F6C9E56EA46}"/>
              </a:ext>
            </a:extLst>
          </p:cNvPr>
          <p:cNvSpPr>
            <a:spLocks noGrp="1"/>
          </p:cNvSpPr>
          <p:nvPr>
            <p:ph type="title"/>
          </p:nvPr>
        </p:nvSpPr>
        <p:spPr/>
        <p:txBody>
          <a:bodyPr/>
          <a:lstStyle/>
          <a:p>
            <a:r>
              <a:rPr lang="en-US" dirty="0"/>
              <a:t>Visual assessment</a:t>
            </a:r>
          </a:p>
        </p:txBody>
      </p:sp>
      <p:sp>
        <p:nvSpPr>
          <p:cNvPr id="4" name="Footer Placeholder 3">
            <a:extLst>
              <a:ext uri="{FF2B5EF4-FFF2-40B4-BE49-F238E27FC236}">
                <a16:creationId xmlns:a16="http://schemas.microsoft.com/office/drawing/2014/main" id="{62B720BD-B983-7976-1155-CC70A7CBCF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C54C73-6068-02A6-7AF2-85197EB7EB87}"/>
              </a:ext>
            </a:extLst>
          </p:cNvPr>
          <p:cNvSpPr>
            <a:spLocks noGrp="1"/>
          </p:cNvSpPr>
          <p:nvPr>
            <p:ph type="sldNum" sz="quarter" idx="12"/>
          </p:nvPr>
        </p:nvSpPr>
        <p:spPr/>
        <p:txBody>
          <a:bodyPr/>
          <a:lstStyle/>
          <a:p>
            <a:fld id="{1D7C6CFA-883D-EE48-A44B-EF5E9D70D114}" type="slidenum">
              <a:rPr lang="en-US" smtClean="0"/>
              <a:t>30</a:t>
            </a:fld>
            <a:endParaRPr lang="en-US"/>
          </a:p>
        </p:txBody>
      </p:sp>
      <p:pic>
        <p:nvPicPr>
          <p:cNvPr id="9" name="Content Placeholder 8" descr="A group of graphs with different colored lines&#10;&#10;Description automatically generated">
            <a:extLst>
              <a:ext uri="{FF2B5EF4-FFF2-40B4-BE49-F238E27FC236}">
                <a16:creationId xmlns:a16="http://schemas.microsoft.com/office/drawing/2014/main" id="{9EC7585E-0191-C03E-3CF2-A5EAF0FCD8DB}"/>
              </a:ext>
            </a:extLst>
          </p:cNvPr>
          <p:cNvPicPr>
            <a:picLocks noGrp="1" noChangeAspect="1"/>
          </p:cNvPicPr>
          <p:nvPr>
            <p:ph idx="1"/>
          </p:nvPr>
        </p:nvPicPr>
        <p:blipFill>
          <a:blip r:embed="rId2"/>
          <a:stretch>
            <a:fillRect/>
          </a:stretch>
        </p:blipFill>
        <p:spPr>
          <a:xfrm>
            <a:off x="2961356" y="1497068"/>
            <a:ext cx="6269287" cy="5224407"/>
          </a:xfrm>
        </p:spPr>
      </p:pic>
      <p:sp>
        <p:nvSpPr>
          <p:cNvPr id="3" name="TextBox 2">
            <a:extLst>
              <a:ext uri="{FF2B5EF4-FFF2-40B4-BE49-F238E27FC236}">
                <a16:creationId xmlns:a16="http://schemas.microsoft.com/office/drawing/2014/main" id="{5E40E909-74EE-C553-B6C5-01B6CA1A8E06}"/>
              </a:ext>
            </a:extLst>
          </p:cNvPr>
          <p:cNvSpPr txBox="1"/>
          <p:nvPr/>
        </p:nvSpPr>
        <p:spPr>
          <a:xfrm>
            <a:off x="5184683" y="6567586"/>
            <a:ext cx="960519"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rPr>
              <a:t>(mercury)</a:t>
            </a:r>
          </a:p>
        </p:txBody>
      </p:sp>
      <p:sp>
        <p:nvSpPr>
          <p:cNvPr id="6" name="TextBox 5">
            <a:extLst>
              <a:ext uri="{FF2B5EF4-FFF2-40B4-BE49-F238E27FC236}">
                <a16:creationId xmlns:a16="http://schemas.microsoft.com/office/drawing/2014/main" id="{F51F32A8-1C59-4C94-FBCE-C460735A3EC9}"/>
              </a:ext>
            </a:extLst>
          </p:cNvPr>
          <p:cNvSpPr txBox="1"/>
          <p:nvPr/>
        </p:nvSpPr>
        <p:spPr>
          <a:xfrm>
            <a:off x="9066504" y="3467724"/>
            <a:ext cx="774571"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rPr>
              <a:t>(nickel)</a:t>
            </a:r>
          </a:p>
        </p:txBody>
      </p:sp>
      <p:sp>
        <p:nvSpPr>
          <p:cNvPr id="7" name="Rectangle 6">
            <a:extLst>
              <a:ext uri="{FF2B5EF4-FFF2-40B4-BE49-F238E27FC236}">
                <a16:creationId xmlns:a16="http://schemas.microsoft.com/office/drawing/2014/main" id="{CC2BCA58-FE5B-002E-A18D-A89EA1DD809F}"/>
              </a:ext>
            </a:extLst>
          </p:cNvPr>
          <p:cNvSpPr/>
          <p:nvPr/>
        </p:nvSpPr>
        <p:spPr>
          <a:xfrm>
            <a:off x="3229232" y="4064318"/>
            <a:ext cx="4924168" cy="2793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group of graphs with different colored lines&#10;&#10;Description automatically generated">
            <a:extLst>
              <a:ext uri="{FF2B5EF4-FFF2-40B4-BE49-F238E27FC236}">
                <a16:creationId xmlns:a16="http://schemas.microsoft.com/office/drawing/2014/main" id="{761BB127-266E-8DF3-1D59-C7C5601CBB65}"/>
              </a:ext>
            </a:extLst>
          </p:cNvPr>
          <p:cNvPicPr>
            <a:picLocks noChangeAspect="1"/>
          </p:cNvPicPr>
          <p:nvPr/>
        </p:nvPicPr>
        <p:blipFill rotWithShape="1">
          <a:blip r:embed="rId2"/>
          <a:srcRect l="6099" t="90892" r="17271" b="117"/>
          <a:stretch/>
        </p:blipFill>
        <p:spPr>
          <a:xfrm>
            <a:off x="3344112" y="3971179"/>
            <a:ext cx="4804151" cy="469805"/>
          </a:xfrm>
          <a:prstGeom prst="rect">
            <a:avLst/>
          </a:prstGeom>
        </p:spPr>
      </p:pic>
      <p:sp>
        <p:nvSpPr>
          <p:cNvPr id="10" name="TextBox 9">
            <a:extLst>
              <a:ext uri="{FF2B5EF4-FFF2-40B4-BE49-F238E27FC236}">
                <a16:creationId xmlns:a16="http://schemas.microsoft.com/office/drawing/2014/main" id="{92564849-05EB-D92A-7AE3-54FF2145A390}"/>
              </a:ext>
            </a:extLst>
          </p:cNvPr>
          <p:cNvSpPr txBox="1"/>
          <p:nvPr/>
        </p:nvSpPr>
        <p:spPr>
          <a:xfrm>
            <a:off x="5664942" y="4380234"/>
            <a:ext cx="960519"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rPr>
              <a:t>(mercury)</a:t>
            </a:r>
          </a:p>
        </p:txBody>
      </p:sp>
    </p:spTree>
    <p:extLst>
      <p:ext uri="{BB962C8B-B14F-4D97-AF65-F5344CB8AC3E}">
        <p14:creationId xmlns:p14="http://schemas.microsoft.com/office/powerpoint/2010/main" val="25528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27B93A-B4D0-244F-1957-C894BDE4F424}"/>
              </a:ext>
            </a:extLst>
          </p:cNvPr>
          <p:cNvPicPr>
            <a:picLocks noChangeAspect="1"/>
          </p:cNvPicPr>
          <p:nvPr/>
        </p:nvPicPr>
        <p:blipFill rotWithShape="1">
          <a:blip r:embed="rId3"/>
          <a:srcRect b="77010"/>
          <a:stretch/>
        </p:blipFill>
        <p:spPr>
          <a:xfrm>
            <a:off x="1130244" y="1968472"/>
            <a:ext cx="9931511" cy="1168737"/>
          </a:xfrm>
          <a:prstGeom prst="rect">
            <a:avLst/>
          </a:prstGeom>
        </p:spPr>
      </p:pic>
      <p:pic>
        <p:nvPicPr>
          <p:cNvPr id="14" name="Picture 13">
            <a:extLst>
              <a:ext uri="{FF2B5EF4-FFF2-40B4-BE49-F238E27FC236}">
                <a16:creationId xmlns:a16="http://schemas.microsoft.com/office/drawing/2014/main" id="{98498614-E684-B1CF-449C-E788B53DC8C1}"/>
              </a:ext>
            </a:extLst>
          </p:cNvPr>
          <p:cNvPicPr>
            <a:picLocks noChangeAspect="1"/>
          </p:cNvPicPr>
          <p:nvPr/>
        </p:nvPicPr>
        <p:blipFill rotWithShape="1">
          <a:blip r:embed="rId3"/>
          <a:srcRect t="61110"/>
          <a:stretch/>
        </p:blipFill>
        <p:spPr>
          <a:xfrm>
            <a:off x="1130244" y="3137209"/>
            <a:ext cx="9931511" cy="1977053"/>
          </a:xfrm>
          <a:prstGeom prst="rect">
            <a:avLst/>
          </a:prstGeom>
        </p:spPr>
      </p:pic>
      <p:sp>
        <p:nvSpPr>
          <p:cNvPr id="2" name="Title 1">
            <a:extLst>
              <a:ext uri="{FF2B5EF4-FFF2-40B4-BE49-F238E27FC236}">
                <a16:creationId xmlns:a16="http://schemas.microsoft.com/office/drawing/2014/main" id="{5EFA886A-3B40-591C-9C6A-6408D651477A}"/>
              </a:ext>
            </a:extLst>
          </p:cNvPr>
          <p:cNvSpPr>
            <a:spLocks noGrp="1"/>
          </p:cNvSpPr>
          <p:nvPr>
            <p:ph type="title"/>
          </p:nvPr>
        </p:nvSpPr>
        <p:spPr/>
        <p:txBody>
          <a:bodyPr/>
          <a:lstStyle/>
          <a:p>
            <a:r>
              <a:rPr lang="en-US" dirty="0"/>
              <a:t>Sensitivity to Cd-As </a:t>
            </a:r>
            <a:r>
              <a:rPr lang="en-US" sz="3600" dirty="0"/>
              <a:t>(univariately insignificant)</a:t>
            </a:r>
            <a:endParaRPr lang="en-US" dirty="0"/>
          </a:p>
        </p:txBody>
      </p:sp>
      <p:sp>
        <p:nvSpPr>
          <p:cNvPr id="4" name="Footer Placeholder 3">
            <a:extLst>
              <a:ext uri="{FF2B5EF4-FFF2-40B4-BE49-F238E27FC236}">
                <a16:creationId xmlns:a16="http://schemas.microsoft.com/office/drawing/2014/main" id="{59332446-1BCF-93BE-76C3-197F7D89B5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C921D1-4616-5B8D-7221-6523DE3E4601}"/>
              </a:ext>
            </a:extLst>
          </p:cNvPr>
          <p:cNvSpPr>
            <a:spLocks noGrp="1"/>
          </p:cNvSpPr>
          <p:nvPr>
            <p:ph type="sldNum" sz="quarter" idx="12"/>
          </p:nvPr>
        </p:nvSpPr>
        <p:spPr/>
        <p:txBody>
          <a:bodyPr/>
          <a:lstStyle/>
          <a:p>
            <a:fld id="{1D7C6CFA-883D-EE48-A44B-EF5E9D70D114}" type="slidenum">
              <a:rPr lang="en-US" smtClean="0"/>
              <a:t>31</a:t>
            </a:fld>
            <a:endParaRPr lang="en-US"/>
          </a:p>
        </p:txBody>
      </p:sp>
      <p:pic>
        <p:nvPicPr>
          <p:cNvPr id="13" name="Picture 12">
            <a:extLst>
              <a:ext uri="{FF2B5EF4-FFF2-40B4-BE49-F238E27FC236}">
                <a16:creationId xmlns:a16="http://schemas.microsoft.com/office/drawing/2014/main" id="{62D85489-3FAB-9C2A-D466-BFEA474CDBA0}"/>
              </a:ext>
            </a:extLst>
          </p:cNvPr>
          <p:cNvPicPr>
            <a:picLocks noChangeAspect="1"/>
          </p:cNvPicPr>
          <p:nvPr/>
        </p:nvPicPr>
        <p:blipFill rotWithShape="1">
          <a:blip r:embed="rId4"/>
          <a:srcRect b="93523"/>
          <a:stretch/>
        </p:blipFill>
        <p:spPr>
          <a:xfrm>
            <a:off x="1059950" y="4994891"/>
            <a:ext cx="10072100" cy="203404"/>
          </a:xfrm>
          <a:prstGeom prst="rect">
            <a:avLst/>
          </a:prstGeom>
        </p:spPr>
      </p:pic>
      <p:sp>
        <p:nvSpPr>
          <p:cNvPr id="12" name="Rounded Rectangle 11">
            <a:extLst>
              <a:ext uri="{FF2B5EF4-FFF2-40B4-BE49-F238E27FC236}">
                <a16:creationId xmlns:a16="http://schemas.microsoft.com/office/drawing/2014/main" id="{B61C972F-A830-ADCD-E90A-3E7B849912A6}"/>
              </a:ext>
            </a:extLst>
          </p:cNvPr>
          <p:cNvSpPr/>
          <p:nvPr/>
        </p:nvSpPr>
        <p:spPr>
          <a:xfrm>
            <a:off x="9197090" y="3821008"/>
            <a:ext cx="1673283" cy="49705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8517FBDE-0481-CEF5-CA54-69F6DE36E46D}"/>
              </a:ext>
            </a:extLst>
          </p:cNvPr>
          <p:cNvSpPr/>
          <p:nvPr/>
        </p:nvSpPr>
        <p:spPr>
          <a:xfrm>
            <a:off x="4989448" y="2614548"/>
            <a:ext cx="950278" cy="23803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8A69FB9-429A-95D8-E6BD-B9F3D48F9683}"/>
              </a:ext>
            </a:extLst>
          </p:cNvPr>
          <p:cNvSpPr/>
          <p:nvPr/>
        </p:nvSpPr>
        <p:spPr>
          <a:xfrm>
            <a:off x="7998305" y="2614548"/>
            <a:ext cx="950278" cy="238034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2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5" grpId="1" animBg="1"/>
      <p:bldP spid="16" grpId="0" animBg="1"/>
      <p:bldP spid="1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4EC2-D546-1CDD-5007-B248D8D344B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C6A77E0-FFF4-DECE-9E12-8C4E47BE03C3}"/>
              </a:ext>
            </a:extLst>
          </p:cNvPr>
          <p:cNvSpPr>
            <a:spLocks noGrp="1"/>
          </p:cNvSpPr>
          <p:nvPr>
            <p:ph idx="1"/>
          </p:nvPr>
        </p:nvSpPr>
        <p:spPr/>
        <p:txBody>
          <a:bodyPr>
            <a:normAutofit/>
          </a:bodyPr>
          <a:lstStyle/>
          <a:p>
            <a:r>
              <a:rPr lang="en-US" dirty="0"/>
              <a:t>Use BKMR first to characterize the overall exposure mixture </a:t>
            </a:r>
          </a:p>
          <a:p>
            <a:r>
              <a:rPr lang="en-US" dirty="0"/>
              <a:t>Use BSR to verify interactions with formal PIPs</a:t>
            </a:r>
          </a:p>
          <a:p>
            <a:pPr marL="0" indent="0">
              <a:buNone/>
            </a:pPr>
            <a:endParaRPr lang="en-US" sz="2400" dirty="0"/>
          </a:p>
          <a:p>
            <a:r>
              <a:rPr lang="en-US" dirty="0"/>
              <a:t>Interactions are </a:t>
            </a:r>
            <a:r>
              <a:rPr lang="en-US" i="1" dirty="0"/>
              <a:t>challenging</a:t>
            </a:r>
            <a:r>
              <a:rPr lang="en-US" dirty="0"/>
              <a:t> to detect</a:t>
            </a:r>
          </a:p>
          <a:p>
            <a:pPr lvl="1"/>
            <a:r>
              <a:rPr lang="en-US" dirty="0"/>
              <a:t>Especially in smaller sample sizes, or between univariately insignificant chemicals</a:t>
            </a:r>
          </a:p>
          <a:p>
            <a:pPr marL="0" indent="0">
              <a:buNone/>
            </a:pPr>
            <a:r>
              <a:rPr lang="en-US" sz="2800" dirty="0">
                <a:latin typeface="Roboto" panose="02000000000000000000" pitchFamily="2" charset="0"/>
                <a:ea typeface="Roboto" panose="02000000000000000000" pitchFamily="2" charset="0"/>
                <a:sym typeface="Wingdings" pitchFamily="2" charset="2"/>
              </a:rPr>
              <a:t>⟶ </a:t>
            </a:r>
            <a:r>
              <a:rPr lang="en-US" dirty="0">
                <a:sym typeface="Wingdings" pitchFamily="2" charset="2"/>
              </a:rPr>
              <a:t>M</a:t>
            </a:r>
            <a:r>
              <a:rPr lang="en-US" sz="2800" dirty="0">
                <a:latin typeface="Roboto" panose="02000000000000000000" pitchFamily="2" charset="0"/>
                <a:ea typeface="Roboto" panose="02000000000000000000" pitchFamily="2" charset="0"/>
                <a:sym typeface="Wingdings" pitchFamily="2" charset="2"/>
              </a:rPr>
              <a:t>ore methodological research in this area can considerably improve accuracy of risk assessments</a:t>
            </a:r>
            <a:endParaRPr lang="en-US" dirty="0"/>
          </a:p>
        </p:txBody>
      </p:sp>
      <p:sp>
        <p:nvSpPr>
          <p:cNvPr id="4" name="Footer Placeholder 3">
            <a:extLst>
              <a:ext uri="{FF2B5EF4-FFF2-40B4-BE49-F238E27FC236}">
                <a16:creationId xmlns:a16="http://schemas.microsoft.com/office/drawing/2014/main" id="{8A67B6D9-E308-C632-45F4-76DB8FB13C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28B49D-D5B0-1287-7A0F-146E1FC417F2}"/>
              </a:ext>
            </a:extLst>
          </p:cNvPr>
          <p:cNvSpPr>
            <a:spLocks noGrp="1"/>
          </p:cNvSpPr>
          <p:nvPr>
            <p:ph type="sldNum" sz="quarter" idx="12"/>
          </p:nvPr>
        </p:nvSpPr>
        <p:spPr/>
        <p:txBody>
          <a:bodyPr/>
          <a:lstStyle/>
          <a:p>
            <a:fld id="{1D7C6CFA-883D-EE48-A44B-EF5E9D70D114}" type="slidenum">
              <a:rPr lang="en-US" smtClean="0"/>
              <a:t>32</a:t>
            </a:fld>
            <a:endParaRPr lang="en-US"/>
          </a:p>
        </p:txBody>
      </p:sp>
    </p:spTree>
    <p:extLst>
      <p:ext uri="{BB962C8B-B14F-4D97-AF65-F5344CB8AC3E}">
        <p14:creationId xmlns:p14="http://schemas.microsoft.com/office/powerpoint/2010/main" val="315177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D867-232E-4A76-25AB-A1E45B7D39DA}"/>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DE7405F1-F671-E4D5-96C4-1A3FE56CBAC2}"/>
              </a:ext>
            </a:extLst>
          </p:cNvPr>
          <p:cNvSpPr>
            <a:spLocks noGrp="1"/>
          </p:cNvSpPr>
          <p:nvPr>
            <p:ph idx="1"/>
          </p:nvPr>
        </p:nvSpPr>
        <p:spPr/>
        <p:txBody>
          <a:bodyPr>
            <a:normAutofit lnSpcReduction="10000"/>
          </a:bodyPr>
          <a:lstStyle/>
          <a:p>
            <a:pPr marL="0" indent="0">
              <a:buNone/>
            </a:pPr>
            <a:r>
              <a:rPr lang="en-US" dirty="0"/>
              <a:t>Thank you so much to the following people for their support: Amy </a:t>
            </a:r>
            <a:r>
              <a:rPr lang="en-US" dirty="0" err="1"/>
              <a:t>Wagaman</a:t>
            </a:r>
            <a:r>
              <a:rPr lang="en-US" dirty="0"/>
              <a:t>, Alex Keil, Shu-Min Liao, Victoria Nguyen, Doug Hall, the faculty, staff, and my peers in the Department of Mathematics and Statistics, and my friends and family. </a:t>
            </a:r>
          </a:p>
          <a:p>
            <a:pPr marL="0" indent="0">
              <a:buNone/>
            </a:pPr>
            <a:endParaRPr lang="en-US" sz="1800" dirty="0"/>
          </a:p>
          <a:p>
            <a:pPr marL="0" indent="0">
              <a:buNone/>
            </a:pPr>
            <a:r>
              <a:rPr lang="en-US" sz="1800" dirty="0"/>
              <a:t>This work was performed in part using high-performance computing equipment at Amherst College obtained under National Science Foundation Grant Number 2117377. The data used for simulations in this thesis was supported by the National Institute of Environmental Health Sciences of the National Institutes of Health under Award Numbers U2CES026555 and U2CES026553. The content is solely the responsibility of the author and does not necessarily represent the official views of the National Science Foundation or the National Institutes of Health.</a:t>
            </a:r>
          </a:p>
        </p:txBody>
      </p:sp>
      <p:sp>
        <p:nvSpPr>
          <p:cNvPr id="4" name="Footer Placeholder 3">
            <a:extLst>
              <a:ext uri="{FF2B5EF4-FFF2-40B4-BE49-F238E27FC236}">
                <a16:creationId xmlns:a16="http://schemas.microsoft.com/office/drawing/2014/main" id="{998D58E0-5B25-351A-6E3E-E73BACA223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B7AB7-4926-3FDB-B682-139B325385AE}"/>
              </a:ext>
            </a:extLst>
          </p:cNvPr>
          <p:cNvSpPr>
            <a:spLocks noGrp="1"/>
          </p:cNvSpPr>
          <p:nvPr>
            <p:ph type="sldNum" sz="quarter" idx="12"/>
          </p:nvPr>
        </p:nvSpPr>
        <p:spPr/>
        <p:txBody>
          <a:bodyPr/>
          <a:lstStyle/>
          <a:p>
            <a:fld id="{1D7C6CFA-883D-EE48-A44B-EF5E9D70D114}" type="slidenum">
              <a:rPr lang="en-US" smtClean="0"/>
              <a:t>33</a:t>
            </a:fld>
            <a:endParaRPr lang="en-US"/>
          </a:p>
        </p:txBody>
      </p:sp>
    </p:spTree>
    <p:extLst>
      <p:ext uri="{BB962C8B-B14F-4D97-AF65-F5344CB8AC3E}">
        <p14:creationId xmlns:p14="http://schemas.microsoft.com/office/powerpoint/2010/main" val="601855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CDE5-11BB-D977-D146-FFA460F09D4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E3AE76E-5826-FC1E-C36C-B5FDFD7FA893}"/>
              </a:ext>
            </a:extLst>
          </p:cNvPr>
          <p:cNvSpPr>
            <a:spLocks noGrp="1"/>
          </p:cNvSpPr>
          <p:nvPr>
            <p:ph idx="1"/>
          </p:nvPr>
        </p:nvSpPr>
        <p:spPr>
          <a:xfrm>
            <a:off x="838200" y="1485736"/>
            <a:ext cx="10515600" cy="4486275"/>
          </a:xfrm>
        </p:spPr>
        <p:txBody>
          <a:bodyPr>
            <a:noAutofit/>
          </a:bodyPr>
          <a:lstStyle/>
          <a:p>
            <a:pPr marL="469900" indent="-455613">
              <a:lnSpc>
                <a:spcPct val="120000"/>
              </a:lnSpc>
              <a:spcBef>
                <a:spcPts val="0"/>
              </a:spcBef>
              <a:buNone/>
            </a:pPr>
            <a:r>
              <a:rPr lang="en-US" sz="1200" dirty="0">
                <a:effectLst/>
              </a:rPr>
              <a:t>Antonelli, J., Mazumdar, M., Bellinger, D., </a:t>
            </a:r>
            <a:r>
              <a:rPr lang="en-US" sz="1200" dirty="0" err="1">
                <a:effectLst/>
              </a:rPr>
              <a:t>Christiani</a:t>
            </a:r>
            <a:r>
              <a:rPr lang="en-US" sz="1200" dirty="0">
                <a:effectLst/>
              </a:rPr>
              <a:t>, D., Wright, R., &amp; </a:t>
            </a:r>
            <a:r>
              <a:rPr lang="en-US" sz="1200" dirty="0" err="1">
                <a:effectLst/>
              </a:rPr>
              <a:t>Coull</a:t>
            </a:r>
            <a:r>
              <a:rPr lang="en-US" sz="1200" dirty="0">
                <a:effectLst/>
              </a:rPr>
              <a:t>, B. (2020). Estimating the health effects of environmental mixtures using Bayesian semiparametric regression and sparsity inducing priors. </a:t>
            </a:r>
            <a:r>
              <a:rPr lang="en-US" sz="1200" i="1" dirty="0">
                <a:effectLst/>
              </a:rPr>
              <a:t>The Annals of Applied Statistics</a:t>
            </a:r>
            <a:r>
              <a:rPr lang="en-US" sz="1200" dirty="0">
                <a:effectLst/>
              </a:rPr>
              <a:t>, </a:t>
            </a:r>
            <a:r>
              <a:rPr lang="en-US" sz="1200" i="1" dirty="0">
                <a:effectLst/>
              </a:rPr>
              <a:t>14</a:t>
            </a:r>
            <a:r>
              <a:rPr lang="en-US" sz="1200" dirty="0">
                <a:effectLst/>
              </a:rPr>
              <a:t>(1), 257–275. </a:t>
            </a:r>
            <a:r>
              <a:rPr lang="en-US" sz="1200" dirty="0">
                <a:effectLst/>
                <a:hlinkClick r:id="rId2"/>
              </a:rPr>
              <a:t>https://doi.org/10.1214/19-AOAS1307</a:t>
            </a:r>
            <a:endParaRPr lang="en-US" sz="1200" dirty="0">
              <a:effectLst/>
            </a:endParaRPr>
          </a:p>
          <a:p>
            <a:pPr marL="469900" indent="-455613">
              <a:lnSpc>
                <a:spcPct val="120000"/>
              </a:lnSpc>
              <a:spcBef>
                <a:spcPts val="0"/>
              </a:spcBef>
              <a:buNone/>
            </a:pPr>
            <a:r>
              <a:rPr lang="en-US" sz="1200" dirty="0">
                <a:effectLst/>
              </a:rPr>
              <a:t>Bobb, J. F., Valeri, L., Claus Henn, B., </a:t>
            </a:r>
            <a:r>
              <a:rPr lang="en-US" sz="1200" dirty="0" err="1">
                <a:effectLst/>
              </a:rPr>
              <a:t>Christiani</a:t>
            </a:r>
            <a:r>
              <a:rPr lang="en-US" sz="1200" dirty="0">
                <a:effectLst/>
              </a:rPr>
              <a:t>, D. C., Wright, R. O., Mazumdar, M., </a:t>
            </a:r>
            <a:r>
              <a:rPr lang="en-US" sz="1200" dirty="0" err="1">
                <a:effectLst/>
              </a:rPr>
              <a:t>Godleski</a:t>
            </a:r>
            <a:r>
              <a:rPr lang="en-US" sz="1200" dirty="0">
                <a:effectLst/>
              </a:rPr>
              <a:t>, J. J., &amp; </a:t>
            </a:r>
            <a:r>
              <a:rPr lang="en-US" sz="1200" dirty="0" err="1">
                <a:effectLst/>
              </a:rPr>
              <a:t>Coull</a:t>
            </a:r>
            <a:r>
              <a:rPr lang="en-US" sz="1200" dirty="0">
                <a:effectLst/>
              </a:rPr>
              <a:t>, B. A. (2015). Bayesian kernel machine regression for estimating the health effects of multi-pollutant mixtures. </a:t>
            </a:r>
            <a:r>
              <a:rPr lang="en-US" sz="1200" i="1" dirty="0">
                <a:effectLst/>
              </a:rPr>
              <a:t>Biostatistics</a:t>
            </a:r>
            <a:r>
              <a:rPr lang="en-US" sz="1200" dirty="0">
                <a:effectLst/>
              </a:rPr>
              <a:t>, </a:t>
            </a:r>
            <a:r>
              <a:rPr lang="en-US" sz="1200" i="1" dirty="0">
                <a:effectLst/>
              </a:rPr>
              <a:t>16</a:t>
            </a:r>
            <a:r>
              <a:rPr lang="en-US" sz="1200" dirty="0">
                <a:effectLst/>
              </a:rPr>
              <a:t>(3), 493–508. </a:t>
            </a:r>
            <a:r>
              <a:rPr lang="en-US" sz="1200" dirty="0">
                <a:effectLst/>
                <a:hlinkClick r:id="rId3"/>
              </a:rPr>
              <a:t>https://doi.org/10.1093/biostatistics/kxu058</a:t>
            </a:r>
            <a:endParaRPr lang="en-US" sz="1200" dirty="0">
              <a:effectLst/>
            </a:endParaRPr>
          </a:p>
          <a:p>
            <a:pPr marL="469900" indent="-455613">
              <a:lnSpc>
                <a:spcPct val="120000"/>
              </a:lnSpc>
              <a:spcBef>
                <a:spcPts val="0"/>
              </a:spcBef>
              <a:buNone/>
            </a:pPr>
            <a:r>
              <a:rPr lang="en-US" sz="1200" dirty="0">
                <a:effectLst/>
              </a:rPr>
              <a:t>Environmental Protection Agency. (1998). 1.4 Natural Gas Combustion. In </a:t>
            </a:r>
            <a:r>
              <a:rPr lang="en-US" sz="1200" i="1" dirty="0">
                <a:effectLst/>
              </a:rPr>
              <a:t>AP-42, Compilation of Air Pollutant Emissions Factors from Stationary Sources</a:t>
            </a:r>
            <a:r>
              <a:rPr lang="en-US" sz="1200" dirty="0">
                <a:effectLst/>
              </a:rPr>
              <a:t> (5th ed., Vol. 1). Environmental Protection Agency. </a:t>
            </a:r>
            <a:r>
              <a:rPr lang="en-US" sz="1200" dirty="0">
                <a:effectLst/>
                <a:hlinkClick r:id="rId4"/>
              </a:rPr>
              <a:t>https://www.epa.gov/air-emissions-factors-and-quantification/ap-42-fifth-edition-volume-i-chapter-1-external-0</a:t>
            </a:r>
            <a:endParaRPr lang="en-US" sz="1200" dirty="0">
              <a:effectLst/>
            </a:endParaRPr>
          </a:p>
          <a:p>
            <a:pPr marL="469900" indent="-455613">
              <a:lnSpc>
                <a:spcPct val="120000"/>
              </a:lnSpc>
              <a:spcBef>
                <a:spcPts val="0"/>
              </a:spcBef>
              <a:buNone/>
            </a:pPr>
            <a:r>
              <a:rPr lang="en-US" sz="1200" dirty="0">
                <a:effectLst/>
              </a:rPr>
              <a:t>Hastie, T., </a:t>
            </a:r>
            <a:r>
              <a:rPr lang="en-US" sz="1200" dirty="0" err="1">
                <a:effectLst/>
              </a:rPr>
              <a:t>Tibshirani</a:t>
            </a:r>
            <a:r>
              <a:rPr lang="en-US" sz="1200" dirty="0">
                <a:effectLst/>
              </a:rPr>
              <a:t>, R., &amp; Friedman, J. (2009). </a:t>
            </a:r>
            <a:r>
              <a:rPr lang="en-US" sz="1200" i="1" dirty="0">
                <a:effectLst/>
              </a:rPr>
              <a:t>The Elements of Statistical Learning</a:t>
            </a:r>
            <a:r>
              <a:rPr lang="en-US" sz="1200" dirty="0">
                <a:effectLst/>
              </a:rPr>
              <a:t>. Springer New York. </a:t>
            </a:r>
            <a:r>
              <a:rPr lang="en-US" sz="1200" dirty="0">
                <a:effectLst/>
                <a:hlinkClick r:id="rId5"/>
              </a:rPr>
              <a:t>https://doi.org/10.1007/978-0-387-84858-7</a:t>
            </a:r>
            <a:endParaRPr lang="en-US" sz="1200" dirty="0">
              <a:effectLst/>
            </a:endParaRPr>
          </a:p>
          <a:p>
            <a:pPr marL="469900" indent="-455613">
              <a:lnSpc>
                <a:spcPct val="120000"/>
              </a:lnSpc>
              <a:spcBef>
                <a:spcPts val="0"/>
              </a:spcBef>
              <a:buNone/>
            </a:pPr>
            <a:r>
              <a:rPr lang="en-US" sz="1200" dirty="0">
                <a:effectLst/>
              </a:rPr>
              <a:t>Howe, C. G., Claus, H. B., Eckel, S. P., Farzan, S. F., Grubbs, B. H., Chavez, T. A., Hodes, T. L., Faham, D., Al, -</a:t>
            </a:r>
            <a:r>
              <a:rPr lang="en-US" sz="1200" dirty="0" err="1">
                <a:effectLst/>
              </a:rPr>
              <a:t>Marayati</a:t>
            </a:r>
            <a:r>
              <a:rPr lang="en-US" sz="1200" dirty="0">
                <a:effectLst/>
              </a:rPr>
              <a:t> Laila, Lerner, D., Quimby, A., </a:t>
            </a:r>
            <a:r>
              <a:rPr lang="en-US" sz="1200" dirty="0" err="1">
                <a:effectLst/>
              </a:rPr>
              <a:t>Twogood</a:t>
            </a:r>
            <a:r>
              <a:rPr lang="en-US" sz="1200" dirty="0">
                <a:effectLst/>
              </a:rPr>
              <a:t>, S., Richards, M. J., Meeker, J. D., </a:t>
            </a:r>
            <a:r>
              <a:rPr lang="en-US" sz="1200" dirty="0" err="1">
                <a:effectLst/>
              </a:rPr>
              <a:t>Bastain</a:t>
            </a:r>
            <a:r>
              <a:rPr lang="en-US" sz="1200" dirty="0">
                <a:effectLst/>
              </a:rPr>
              <a:t>, T. M., &amp; Breton, C. V. (2020). Prenatal Metal Mixtures and Birth Weight for Gestational Age in a Predominately Lower-Income Hispanic Pregnancy Cohort in Los Angeles. </a:t>
            </a:r>
            <a:r>
              <a:rPr lang="en-US" sz="1200" i="1" dirty="0">
                <a:effectLst/>
              </a:rPr>
              <a:t>Environmental Health Perspectives</a:t>
            </a:r>
            <a:r>
              <a:rPr lang="en-US" sz="1200" dirty="0">
                <a:effectLst/>
              </a:rPr>
              <a:t>, </a:t>
            </a:r>
            <a:r>
              <a:rPr lang="en-US" sz="1200" i="1" dirty="0">
                <a:effectLst/>
              </a:rPr>
              <a:t>128</a:t>
            </a:r>
            <a:r>
              <a:rPr lang="en-US" sz="1200" dirty="0">
                <a:effectLst/>
              </a:rPr>
              <a:t>(11), 117001. </a:t>
            </a:r>
            <a:r>
              <a:rPr lang="en-US" sz="1200" dirty="0">
                <a:effectLst/>
                <a:hlinkClick r:id="rId6"/>
              </a:rPr>
              <a:t>https://doi.org/10.1289/EHP7201</a:t>
            </a:r>
            <a:endParaRPr lang="en-US" sz="1200" dirty="0">
              <a:effectLst/>
            </a:endParaRPr>
          </a:p>
          <a:p>
            <a:pPr marL="469900" indent="-455613">
              <a:lnSpc>
                <a:spcPct val="120000"/>
              </a:lnSpc>
              <a:spcBef>
                <a:spcPts val="0"/>
              </a:spcBef>
              <a:buNone/>
            </a:pPr>
            <a:r>
              <a:rPr lang="en-US" sz="1200" dirty="0" err="1">
                <a:effectLst/>
              </a:rPr>
              <a:t>Thangavel</a:t>
            </a:r>
            <a:r>
              <a:rPr lang="en-US" sz="1200" dirty="0">
                <a:effectLst/>
              </a:rPr>
              <a:t>, P., Park, D., &amp; Lee, Y.-C. (2022). Recent Insights into Particulate Matter (PM2.5)-Mediated Toxicity in Humans: An Overview. </a:t>
            </a:r>
            <a:r>
              <a:rPr lang="en-US" sz="1200" i="1" dirty="0">
                <a:effectLst/>
              </a:rPr>
              <a:t>International Journal of Environmental Research and Public Health</a:t>
            </a:r>
            <a:r>
              <a:rPr lang="en-US" sz="1200" dirty="0">
                <a:effectLst/>
              </a:rPr>
              <a:t>, </a:t>
            </a:r>
            <a:r>
              <a:rPr lang="en-US" sz="1200" i="1" dirty="0">
                <a:effectLst/>
              </a:rPr>
              <a:t>19</a:t>
            </a:r>
            <a:r>
              <a:rPr lang="en-US" sz="1200" dirty="0">
                <a:effectLst/>
              </a:rPr>
              <a:t>(12), Article 12. </a:t>
            </a:r>
            <a:r>
              <a:rPr lang="en-US" sz="1200" dirty="0">
                <a:effectLst/>
                <a:hlinkClick r:id="rId7"/>
              </a:rPr>
              <a:t>https://doi.org/10.3390/ijerph19127511</a:t>
            </a:r>
            <a:endParaRPr lang="en-US" sz="1200" dirty="0">
              <a:effectLst/>
            </a:endParaRPr>
          </a:p>
          <a:p>
            <a:pPr marL="469900" indent="-455613">
              <a:lnSpc>
                <a:spcPct val="120000"/>
              </a:lnSpc>
              <a:spcBef>
                <a:spcPts val="0"/>
              </a:spcBef>
              <a:buNone/>
            </a:pPr>
            <a:r>
              <a:rPr lang="en-US" sz="1200" dirty="0">
                <a:effectLst/>
              </a:rPr>
              <a:t>Vermeulen, R., </a:t>
            </a:r>
            <a:r>
              <a:rPr lang="en-US" sz="1200" dirty="0" err="1">
                <a:effectLst/>
              </a:rPr>
              <a:t>Schymanski</a:t>
            </a:r>
            <a:r>
              <a:rPr lang="en-US" sz="1200" dirty="0">
                <a:effectLst/>
              </a:rPr>
              <a:t>, E. L., </a:t>
            </a:r>
            <a:r>
              <a:rPr lang="en-US" sz="1200" dirty="0" err="1">
                <a:effectLst/>
              </a:rPr>
              <a:t>Barabási</a:t>
            </a:r>
            <a:r>
              <a:rPr lang="en-US" sz="1200" dirty="0">
                <a:effectLst/>
              </a:rPr>
              <a:t>, A.-L., &amp; Miller, G. W. (2020). The exposome and health: Where chemistry meets biology. </a:t>
            </a:r>
            <a:r>
              <a:rPr lang="en-US" sz="1200" i="1" dirty="0">
                <a:effectLst/>
              </a:rPr>
              <a:t>Science</a:t>
            </a:r>
            <a:r>
              <a:rPr lang="en-US" sz="1200" dirty="0">
                <a:effectLst/>
              </a:rPr>
              <a:t>, </a:t>
            </a:r>
            <a:r>
              <a:rPr lang="en-US" sz="1200" i="1" dirty="0">
                <a:effectLst/>
              </a:rPr>
              <a:t>367</a:t>
            </a:r>
            <a:r>
              <a:rPr lang="en-US" sz="1200" dirty="0">
                <a:effectLst/>
              </a:rPr>
              <a:t>(6476), 392–396. </a:t>
            </a:r>
            <a:r>
              <a:rPr lang="en-US" sz="1200" dirty="0">
                <a:effectLst/>
                <a:hlinkClick r:id="rId8"/>
              </a:rPr>
              <a:t>https://doi.org/10.1126/science.aay3164</a:t>
            </a:r>
            <a:endParaRPr lang="en-US" sz="1200" dirty="0">
              <a:effectLst/>
            </a:endParaRPr>
          </a:p>
          <a:p>
            <a:pPr marL="469900" indent="-455613">
              <a:lnSpc>
                <a:spcPct val="120000"/>
              </a:lnSpc>
              <a:spcBef>
                <a:spcPts val="0"/>
              </a:spcBef>
              <a:buNone/>
            </a:pPr>
            <a:r>
              <a:rPr lang="en-US" sz="1200" dirty="0">
                <a:effectLst/>
              </a:rPr>
              <a:t>Ward, J. B., Gartner, D. R., Keyes, K. M., </a:t>
            </a:r>
            <a:r>
              <a:rPr lang="en-US" sz="1200" dirty="0" err="1">
                <a:effectLst/>
              </a:rPr>
              <a:t>Fliss</a:t>
            </a:r>
            <a:r>
              <a:rPr lang="en-US" sz="1200" dirty="0">
                <a:effectLst/>
              </a:rPr>
              <a:t>, M. D., McClure, E. S., &amp; Robinson, W. R. (2019). How do we assess a racial disparity in health? Distribution, interaction, and interpretation in epidemiological studies. </a:t>
            </a:r>
            <a:r>
              <a:rPr lang="en-US" sz="1200" i="1" dirty="0">
                <a:effectLst/>
              </a:rPr>
              <a:t>Annals of Epidemiology</a:t>
            </a:r>
            <a:r>
              <a:rPr lang="en-US" sz="1200" dirty="0">
                <a:effectLst/>
              </a:rPr>
              <a:t>, </a:t>
            </a:r>
            <a:r>
              <a:rPr lang="en-US" sz="1200" i="1" dirty="0">
                <a:effectLst/>
              </a:rPr>
              <a:t>29</a:t>
            </a:r>
            <a:r>
              <a:rPr lang="en-US" sz="1200" dirty="0">
                <a:effectLst/>
              </a:rPr>
              <a:t>, 1–7. </a:t>
            </a:r>
            <a:r>
              <a:rPr lang="en-US" sz="1200" dirty="0">
                <a:effectLst/>
                <a:hlinkClick r:id="rId9"/>
              </a:rPr>
              <a:t>https://doi.org/10.1016/j.annepidem.2018.09.007</a:t>
            </a:r>
            <a:endParaRPr lang="en-US" sz="1200" dirty="0">
              <a:effectLst/>
            </a:endParaRPr>
          </a:p>
          <a:p>
            <a:pPr marL="469900" indent="-455613">
              <a:lnSpc>
                <a:spcPct val="120000"/>
              </a:lnSpc>
              <a:spcBef>
                <a:spcPts val="0"/>
              </a:spcBef>
              <a:buNone/>
            </a:pPr>
            <a:r>
              <a:rPr lang="en-US" sz="1200" dirty="0">
                <a:effectLst/>
              </a:rPr>
              <a:t>Yu, L., Liu, W., Wang, X., Ye, Z., Tan, Q., </a:t>
            </a:r>
            <a:r>
              <a:rPr lang="en-US" sz="1200" dirty="0" err="1">
                <a:effectLst/>
              </a:rPr>
              <a:t>Qiu</a:t>
            </a:r>
            <a:r>
              <a:rPr lang="en-US" sz="1200" dirty="0">
                <a:effectLst/>
              </a:rPr>
              <a:t>, W., </a:t>
            </a:r>
            <a:r>
              <a:rPr lang="en-US" sz="1200" dirty="0" err="1">
                <a:effectLst/>
              </a:rPr>
              <a:t>Nie</a:t>
            </a:r>
            <a:r>
              <a:rPr lang="en-US" sz="1200" dirty="0">
                <a:effectLst/>
              </a:rPr>
              <a:t>, X., Li, M., Wang, B., &amp; Chen, W. (2022). A review of practical statistical methods used in epidemiological studies to estimate the health effects of multi-pollutant mixture. </a:t>
            </a:r>
            <a:r>
              <a:rPr lang="en-US" sz="1200" i="1" dirty="0">
                <a:effectLst/>
              </a:rPr>
              <a:t>Environmental Pollution</a:t>
            </a:r>
            <a:r>
              <a:rPr lang="en-US" sz="1200" dirty="0">
                <a:effectLst/>
              </a:rPr>
              <a:t>, </a:t>
            </a:r>
            <a:r>
              <a:rPr lang="en-US" sz="1200" i="1" dirty="0">
                <a:effectLst/>
              </a:rPr>
              <a:t>306</a:t>
            </a:r>
            <a:r>
              <a:rPr lang="en-US" sz="1200" dirty="0">
                <a:effectLst/>
              </a:rPr>
              <a:t>, 119356. </a:t>
            </a:r>
            <a:r>
              <a:rPr lang="en-US" sz="1200" dirty="0">
                <a:effectLst/>
                <a:hlinkClick r:id="rId10"/>
              </a:rPr>
              <a:t>https://doi.org/10.1016/j.envpol.2022.119356</a:t>
            </a:r>
            <a:endParaRPr lang="en-US" sz="1200" dirty="0">
              <a:effectLst/>
            </a:endParaRPr>
          </a:p>
        </p:txBody>
      </p:sp>
      <p:sp>
        <p:nvSpPr>
          <p:cNvPr id="4" name="Footer Placeholder 3">
            <a:extLst>
              <a:ext uri="{FF2B5EF4-FFF2-40B4-BE49-F238E27FC236}">
                <a16:creationId xmlns:a16="http://schemas.microsoft.com/office/drawing/2014/main" id="{7DCB6F87-B063-CBF9-7DDE-FEC9BA9BBD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8A0DC4-34F1-B889-15BA-306150EFA474}"/>
              </a:ext>
            </a:extLst>
          </p:cNvPr>
          <p:cNvSpPr>
            <a:spLocks noGrp="1"/>
          </p:cNvSpPr>
          <p:nvPr>
            <p:ph type="sldNum" sz="quarter" idx="12"/>
          </p:nvPr>
        </p:nvSpPr>
        <p:spPr/>
        <p:txBody>
          <a:bodyPr/>
          <a:lstStyle/>
          <a:p>
            <a:fld id="{1D7C6CFA-883D-EE48-A44B-EF5E9D70D114}" type="slidenum">
              <a:rPr lang="en-US" smtClean="0"/>
              <a:t>34</a:t>
            </a:fld>
            <a:endParaRPr lang="en-US"/>
          </a:p>
        </p:txBody>
      </p:sp>
    </p:spTree>
    <p:extLst>
      <p:ext uri="{BB962C8B-B14F-4D97-AF65-F5344CB8AC3E}">
        <p14:creationId xmlns:p14="http://schemas.microsoft.com/office/powerpoint/2010/main" val="2331537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52D4-ADB2-FA08-D65A-52222D3638A8}"/>
              </a:ext>
            </a:extLst>
          </p:cNvPr>
          <p:cNvSpPr>
            <a:spLocks noGrp="1"/>
          </p:cNvSpPr>
          <p:nvPr>
            <p:ph type="title"/>
          </p:nvPr>
        </p:nvSpPr>
        <p:spPr/>
        <p:txBody>
          <a:bodyPr/>
          <a:lstStyle/>
          <a:p>
            <a:r>
              <a:rPr lang="en-US" dirty="0"/>
              <a:t>Natural gas from the </a:t>
            </a:r>
            <a:r>
              <a:rPr lang="en-US" dirty="0" err="1"/>
              <a:t>cogen</a:t>
            </a:r>
            <a:r>
              <a:rPr lang="en-US" dirty="0"/>
              <a:t> plant</a:t>
            </a:r>
          </a:p>
        </p:txBody>
      </p:sp>
      <p:sp>
        <p:nvSpPr>
          <p:cNvPr id="3" name="Content Placeholder 2">
            <a:extLst>
              <a:ext uri="{FF2B5EF4-FFF2-40B4-BE49-F238E27FC236}">
                <a16:creationId xmlns:a16="http://schemas.microsoft.com/office/drawing/2014/main" id="{65522788-A0AD-025F-B29E-919863A1A8F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72FA5E9-F0A2-C76C-DD6A-5F0AEBE358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F1A8E-94D5-612E-A517-BD6E529AF42A}"/>
              </a:ext>
            </a:extLst>
          </p:cNvPr>
          <p:cNvSpPr>
            <a:spLocks noGrp="1"/>
          </p:cNvSpPr>
          <p:nvPr>
            <p:ph type="sldNum" sz="quarter" idx="12"/>
          </p:nvPr>
        </p:nvSpPr>
        <p:spPr/>
        <p:txBody>
          <a:bodyPr/>
          <a:lstStyle/>
          <a:p>
            <a:fld id="{1D7C6CFA-883D-EE48-A44B-EF5E9D70D114}" type="slidenum">
              <a:rPr lang="en-US" smtClean="0"/>
              <a:t>35</a:t>
            </a:fld>
            <a:endParaRPr lang="en-US"/>
          </a:p>
        </p:txBody>
      </p:sp>
      <p:pic>
        <p:nvPicPr>
          <p:cNvPr id="6" name="Content Placeholder 13" descr="A graph of blue bars&#10;&#10;Description automatically generated">
            <a:extLst>
              <a:ext uri="{FF2B5EF4-FFF2-40B4-BE49-F238E27FC236}">
                <a16:creationId xmlns:a16="http://schemas.microsoft.com/office/drawing/2014/main" id="{E203BB0D-F1C0-92C1-7CBC-04C95AC83F7D}"/>
              </a:ext>
            </a:extLst>
          </p:cNvPr>
          <p:cNvPicPr>
            <a:picLocks noChangeAspect="1"/>
          </p:cNvPicPr>
          <p:nvPr/>
        </p:nvPicPr>
        <p:blipFill>
          <a:blip r:embed="rId2"/>
          <a:stretch>
            <a:fillRect/>
          </a:stretch>
        </p:blipFill>
        <p:spPr>
          <a:xfrm>
            <a:off x="2673255" y="1690688"/>
            <a:ext cx="6845490" cy="4563660"/>
          </a:xfrm>
          <a:prstGeom prst="rect">
            <a:avLst/>
          </a:prstGeom>
        </p:spPr>
      </p:pic>
    </p:spTree>
    <p:extLst>
      <p:ext uri="{BB962C8B-B14F-4D97-AF65-F5344CB8AC3E}">
        <p14:creationId xmlns:p14="http://schemas.microsoft.com/office/powerpoint/2010/main" val="375141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7A9F-E432-F86A-4003-4CBD12835E70}"/>
              </a:ext>
            </a:extLst>
          </p:cNvPr>
          <p:cNvSpPr>
            <a:spLocks noGrp="1"/>
          </p:cNvSpPr>
          <p:nvPr>
            <p:ph type="title"/>
          </p:nvPr>
        </p:nvSpPr>
        <p:spPr/>
        <p:txBody>
          <a:bodyPr/>
          <a:lstStyle/>
          <a:p>
            <a:r>
              <a:rPr lang="en-US" dirty="0"/>
              <a:t>A mixtures approach</a:t>
            </a:r>
          </a:p>
        </p:txBody>
      </p:sp>
      <p:sp>
        <p:nvSpPr>
          <p:cNvPr id="3" name="Content Placeholder 2">
            <a:extLst>
              <a:ext uri="{FF2B5EF4-FFF2-40B4-BE49-F238E27FC236}">
                <a16:creationId xmlns:a16="http://schemas.microsoft.com/office/drawing/2014/main" id="{974A90B3-80FC-1065-0190-43A4BCC4AB32}"/>
              </a:ext>
            </a:extLst>
          </p:cNvPr>
          <p:cNvSpPr>
            <a:spLocks noGrp="1"/>
          </p:cNvSpPr>
          <p:nvPr>
            <p:ph idx="1"/>
          </p:nvPr>
        </p:nvSpPr>
        <p:spPr/>
        <p:txBody>
          <a:bodyPr/>
          <a:lstStyle/>
          <a:p>
            <a:endParaRPr lang="en-US" dirty="0"/>
          </a:p>
        </p:txBody>
      </p:sp>
      <p:pic>
        <p:nvPicPr>
          <p:cNvPr id="4" name="Content Placeholder 4" descr="A diagram of different types of activities&#10;&#10;Description automatically generated">
            <a:extLst>
              <a:ext uri="{FF2B5EF4-FFF2-40B4-BE49-F238E27FC236}">
                <a16:creationId xmlns:a16="http://schemas.microsoft.com/office/drawing/2014/main" id="{88DC1D33-2B55-8CAE-7F41-DC0B3A1B15F8}"/>
              </a:ext>
            </a:extLst>
          </p:cNvPr>
          <p:cNvPicPr>
            <a:picLocks noChangeAspect="1"/>
          </p:cNvPicPr>
          <p:nvPr/>
        </p:nvPicPr>
        <p:blipFill>
          <a:blip r:embed="rId2"/>
          <a:stretch>
            <a:fillRect/>
          </a:stretch>
        </p:blipFill>
        <p:spPr>
          <a:xfrm>
            <a:off x="2635481" y="1690688"/>
            <a:ext cx="6921037" cy="4486275"/>
          </a:xfrm>
          <a:prstGeom prst="rect">
            <a:avLst/>
          </a:prstGeom>
        </p:spPr>
      </p:pic>
      <p:sp>
        <p:nvSpPr>
          <p:cNvPr id="9" name="Footer Placeholder 8">
            <a:extLst>
              <a:ext uri="{FF2B5EF4-FFF2-40B4-BE49-F238E27FC236}">
                <a16:creationId xmlns:a16="http://schemas.microsoft.com/office/drawing/2014/main" id="{EF7057B6-1FBB-2D32-1E4A-E9CF1C3D6B0F}"/>
              </a:ext>
            </a:extLst>
          </p:cNvPr>
          <p:cNvSpPr>
            <a:spLocks noGrp="1"/>
          </p:cNvSpPr>
          <p:nvPr>
            <p:ph type="ftr" sz="quarter" idx="11"/>
          </p:nvPr>
        </p:nvSpPr>
        <p:spPr/>
        <p:txBody>
          <a:bodyPr/>
          <a:lstStyle/>
          <a:p>
            <a:r>
              <a:rPr lang="en-US" dirty="0"/>
              <a:t>(Vermeulen et al., 2020)</a:t>
            </a:r>
          </a:p>
        </p:txBody>
      </p:sp>
      <p:sp>
        <p:nvSpPr>
          <p:cNvPr id="10" name="Slide Number Placeholder 9">
            <a:extLst>
              <a:ext uri="{FF2B5EF4-FFF2-40B4-BE49-F238E27FC236}">
                <a16:creationId xmlns:a16="http://schemas.microsoft.com/office/drawing/2014/main" id="{3B2910FD-094B-72AC-A8CA-A193AB5FF7C6}"/>
              </a:ext>
            </a:extLst>
          </p:cNvPr>
          <p:cNvSpPr>
            <a:spLocks noGrp="1"/>
          </p:cNvSpPr>
          <p:nvPr>
            <p:ph type="sldNum" sz="quarter" idx="12"/>
          </p:nvPr>
        </p:nvSpPr>
        <p:spPr/>
        <p:txBody>
          <a:bodyPr/>
          <a:lstStyle/>
          <a:p>
            <a:fld id="{1D7C6CFA-883D-EE48-A44B-EF5E9D70D114}" type="slidenum">
              <a:rPr lang="en-US" smtClean="0"/>
              <a:t>36</a:t>
            </a:fld>
            <a:endParaRPr lang="en-US"/>
          </a:p>
        </p:txBody>
      </p:sp>
    </p:spTree>
    <p:extLst>
      <p:ext uri="{BB962C8B-B14F-4D97-AF65-F5344CB8AC3E}">
        <p14:creationId xmlns:p14="http://schemas.microsoft.com/office/powerpoint/2010/main" val="346742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5E3D-D163-04E6-6A8D-B10F16850A37}"/>
              </a:ext>
            </a:extLst>
          </p:cNvPr>
          <p:cNvSpPr>
            <a:spLocks noGrp="1"/>
          </p:cNvSpPr>
          <p:nvPr>
            <p:ph type="title"/>
          </p:nvPr>
        </p:nvSpPr>
        <p:spPr/>
        <p:txBody>
          <a:bodyPr/>
          <a:lstStyle/>
          <a:p>
            <a:r>
              <a:rPr lang="en-US" dirty="0"/>
              <a:t>Moving past the idea of boundedness</a:t>
            </a:r>
          </a:p>
        </p:txBody>
      </p:sp>
      <p:pic>
        <p:nvPicPr>
          <p:cNvPr id="7" name="Content Placeholder 6" descr="A black and white drawing of a person&#10;&#10;Description automatically generated">
            <a:extLst>
              <a:ext uri="{FF2B5EF4-FFF2-40B4-BE49-F238E27FC236}">
                <a16:creationId xmlns:a16="http://schemas.microsoft.com/office/drawing/2014/main" id="{CE18EFA0-C392-44E3-77E3-4F21935EDB81}"/>
              </a:ext>
            </a:extLst>
          </p:cNvPr>
          <p:cNvPicPr>
            <a:picLocks noGrp="1" noChangeAspect="1"/>
          </p:cNvPicPr>
          <p:nvPr>
            <p:ph idx="1"/>
          </p:nvPr>
        </p:nvPicPr>
        <p:blipFill>
          <a:blip r:embed="rId2"/>
          <a:stretch>
            <a:fillRect/>
          </a:stretch>
        </p:blipFill>
        <p:spPr>
          <a:xfrm>
            <a:off x="1384111" y="1690688"/>
            <a:ext cx="3529084" cy="4361144"/>
          </a:xfrm>
        </p:spPr>
      </p:pic>
      <p:sp>
        <p:nvSpPr>
          <p:cNvPr id="4" name="Footer Placeholder 3">
            <a:extLst>
              <a:ext uri="{FF2B5EF4-FFF2-40B4-BE49-F238E27FC236}">
                <a16:creationId xmlns:a16="http://schemas.microsoft.com/office/drawing/2014/main" id="{1A199E40-2437-BF26-ED83-AB41A1E8966B}"/>
              </a:ext>
            </a:extLst>
          </p:cNvPr>
          <p:cNvSpPr>
            <a:spLocks noGrp="1"/>
          </p:cNvSpPr>
          <p:nvPr>
            <p:ph type="ftr" sz="quarter" idx="11"/>
          </p:nvPr>
        </p:nvSpPr>
        <p:spPr/>
        <p:txBody>
          <a:bodyPr/>
          <a:lstStyle/>
          <a:p>
            <a:r>
              <a:rPr lang="en-US" dirty="0"/>
              <a:t>(Descartes et al., 1991; Murphy, 2017)</a:t>
            </a:r>
          </a:p>
        </p:txBody>
      </p:sp>
      <p:sp>
        <p:nvSpPr>
          <p:cNvPr id="5" name="Slide Number Placeholder 4">
            <a:extLst>
              <a:ext uri="{FF2B5EF4-FFF2-40B4-BE49-F238E27FC236}">
                <a16:creationId xmlns:a16="http://schemas.microsoft.com/office/drawing/2014/main" id="{B7460B44-5858-01B4-76E4-B183BD82F356}"/>
              </a:ext>
            </a:extLst>
          </p:cNvPr>
          <p:cNvSpPr>
            <a:spLocks noGrp="1"/>
          </p:cNvSpPr>
          <p:nvPr>
            <p:ph type="sldNum" sz="quarter" idx="12"/>
          </p:nvPr>
        </p:nvSpPr>
        <p:spPr/>
        <p:txBody>
          <a:bodyPr/>
          <a:lstStyle/>
          <a:p>
            <a:fld id="{1D7C6CFA-883D-EE48-A44B-EF5E9D70D114}" type="slidenum">
              <a:rPr lang="en-US" smtClean="0"/>
              <a:t>37</a:t>
            </a:fld>
            <a:endParaRPr lang="en-US"/>
          </a:p>
        </p:txBody>
      </p:sp>
      <p:pic>
        <p:nvPicPr>
          <p:cNvPr id="8" name="Picture 7">
            <a:extLst>
              <a:ext uri="{FF2B5EF4-FFF2-40B4-BE49-F238E27FC236}">
                <a16:creationId xmlns:a16="http://schemas.microsoft.com/office/drawing/2014/main" id="{F9A1481F-6236-462A-15BB-79EC122A0773}"/>
              </a:ext>
            </a:extLst>
          </p:cNvPr>
          <p:cNvPicPr>
            <a:picLocks noChangeAspect="1"/>
          </p:cNvPicPr>
          <p:nvPr/>
        </p:nvPicPr>
        <p:blipFill>
          <a:blip r:embed="rId3"/>
          <a:stretch>
            <a:fillRect/>
          </a:stretch>
        </p:blipFill>
        <p:spPr>
          <a:xfrm>
            <a:off x="5748459" y="1669299"/>
            <a:ext cx="5188957" cy="4382533"/>
          </a:xfrm>
          <a:prstGeom prst="rect">
            <a:avLst/>
          </a:prstGeom>
        </p:spPr>
      </p:pic>
    </p:spTree>
    <p:extLst>
      <p:ext uri="{BB962C8B-B14F-4D97-AF65-F5344CB8AC3E}">
        <p14:creationId xmlns:p14="http://schemas.microsoft.com/office/powerpoint/2010/main" val="218293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27E1-684D-A8E5-88D8-5DE79A4147B2}"/>
              </a:ext>
            </a:extLst>
          </p:cNvPr>
          <p:cNvSpPr>
            <a:spLocks noGrp="1"/>
          </p:cNvSpPr>
          <p:nvPr>
            <p:ph type="title"/>
          </p:nvPr>
        </p:nvSpPr>
        <p:spPr/>
        <p:txBody>
          <a:bodyPr/>
          <a:lstStyle/>
          <a:p>
            <a:r>
              <a:rPr lang="en-US" dirty="0"/>
              <a:t>Interactions can exist between chemicals</a:t>
            </a:r>
          </a:p>
        </p:txBody>
      </p:sp>
      <p:sp>
        <p:nvSpPr>
          <p:cNvPr id="3" name="Content Placeholder 2">
            <a:extLst>
              <a:ext uri="{FF2B5EF4-FFF2-40B4-BE49-F238E27FC236}">
                <a16:creationId xmlns:a16="http://schemas.microsoft.com/office/drawing/2014/main" id="{EE051A5E-268A-3116-FF00-D5ABD8EF19B2}"/>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184689C-BFF2-7B90-1B4E-9C2D79188311}"/>
              </a:ext>
            </a:extLst>
          </p:cNvPr>
          <p:cNvSpPr>
            <a:spLocks noGrp="1"/>
          </p:cNvSpPr>
          <p:nvPr>
            <p:ph type="ftr" sz="quarter" idx="11"/>
          </p:nvPr>
        </p:nvSpPr>
        <p:spPr/>
        <p:txBody>
          <a:bodyPr/>
          <a:lstStyle/>
          <a:p>
            <a:r>
              <a:rPr lang="en-US" dirty="0"/>
              <a:t>(</a:t>
            </a:r>
            <a:r>
              <a:rPr lang="en-US" dirty="0" err="1"/>
              <a:t>Thangavel</a:t>
            </a:r>
            <a:r>
              <a:rPr lang="en-US" dirty="0"/>
              <a:t> et al., 2022)</a:t>
            </a:r>
          </a:p>
        </p:txBody>
      </p:sp>
      <p:sp>
        <p:nvSpPr>
          <p:cNvPr id="5" name="Slide Number Placeholder 4">
            <a:extLst>
              <a:ext uri="{FF2B5EF4-FFF2-40B4-BE49-F238E27FC236}">
                <a16:creationId xmlns:a16="http://schemas.microsoft.com/office/drawing/2014/main" id="{5B41B66C-90F1-6FA2-5075-BBB13465A827}"/>
              </a:ext>
            </a:extLst>
          </p:cNvPr>
          <p:cNvSpPr>
            <a:spLocks noGrp="1"/>
          </p:cNvSpPr>
          <p:nvPr>
            <p:ph type="sldNum" sz="quarter" idx="12"/>
          </p:nvPr>
        </p:nvSpPr>
        <p:spPr/>
        <p:txBody>
          <a:bodyPr/>
          <a:lstStyle/>
          <a:p>
            <a:fld id="{1D7C6CFA-883D-EE48-A44B-EF5E9D70D114}" type="slidenum">
              <a:rPr lang="en-US" smtClean="0"/>
              <a:t>38</a:t>
            </a:fld>
            <a:endParaRPr lang="en-US"/>
          </a:p>
        </p:txBody>
      </p:sp>
      <p:pic>
        <p:nvPicPr>
          <p:cNvPr id="6" name="Content Placeholder 12" descr="A diagram of a cell membrane&#10;&#10;Description automatically generated">
            <a:extLst>
              <a:ext uri="{FF2B5EF4-FFF2-40B4-BE49-F238E27FC236}">
                <a16:creationId xmlns:a16="http://schemas.microsoft.com/office/drawing/2014/main" id="{A2DB2377-2C09-2716-6E5A-4737A1F823A7}"/>
              </a:ext>
            </a:extLst>
          </p:cNvPr>
          <p:cNvPicPr>
            <a:picLocks noChangeAspect="1"/>
          </p:cNvPicPr>
          <p:nvPr/>
        </p:nvPicPr>
        <p:blipFill rotWithShape="1">
          <a:blip r:embed="rId2"/>
          <a:srcRect l="2015" t="4063" r="1149"/>
          <a:stretch/>
        </p:blipFill>
        <p:spPr>
          <a:xfrm>
            <a:off x="3075007" y="1690688"/>
            <a:ext cx="6041985" cy="4174543"/>
          </a:xfrm>
          <a:prstGeom prst="rect">
            <a:avLst/>
          </a:prstGeom>
        </p:spPr>
      </p:pic>
    </p:spTree>
    <p:extLst>
      <p:ext uri="{BB962C8B-B14F-4D97-AF65-F5344CB8AC3E}">
        <p14:creationId xmlns:p14="http://schemas.microsoft.com/office/powerpoint/2010/main" val="2880283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3FBC-9ABC-CC8A-1AAD-9C0B567D7A4E}"/>
              </a:ext>
            </a:extLst>
          </p:cNvPr>
          <p:cNvSpPr>
            <a:spLocks noGrp="1"/>
          </p:cNvSpPr>
          <p:nvPr>
            <p:ph type="title"/>
          </p:nvPr>
        </p:nvSpPr>
        <p:spPr/>
        <p:txBody>
          <a:bodyPr/>
          <a:lstStyle/>
          <a:p>
            <a:r>
              <a:rPr lang="en-US" dirty="0"/>
              <a:t>Interactions can exist between chemicals and a sociodemographic covariate</a:t>
            </a:r>
          </a:p>
        </p:txBody>
      </p:sp>
      <p:sp>
        <p:nvSpPr>
          <p:cNvPr id="3" name="Content Placeholder 2">
            <a:extLst>
              <a:ext uri="{FF2B5EF4-FFF2-40B4-BE49-F238E27FC236}">
                <a16:creationId xmlns:a16="http://schemas.microsoft.com/office/drawing/2014/main" id="{AC25C52B-B5B3-22F9-92DB-F04C64ED39E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3BC8BA96-0056-2900-482C-1A4C0F04A6E9}"/>
              </a:ext>
            </a:extLst>
          </p:cNvPr>
          <p:cNvSpPr>
            <a:spLocks noGrp="1"/>
          </p:cNvSpPr>
          <p:nvPr>
            <p:ph type="ftr" sz="quarter" idx="11"/>
          </p:nvPr>
        </p:nvSpPr>
        <p:spPr/>
        <p:txBody>
          <a:bodyPr/>
          <a:lstStyle/>
          <a:p>
            <a:r>
              <a:rPr lang="en-US" dirty="0"/>
              <a:t>(Ward et al., 2019)</a:t>
            </a:r>
          </a:p>
        </p:txBody>
      </p:sp>
      <p:sp>
        <p:nvSpPr>
          <p:cNvPr id="5" name="Slide Number Placeholder 4">
            <a:extLst>
              <a:ext uri="{FF2B5EF4-FFF2-40B4-BE49-F238E27FC236}">
                <a16:creationId xmlns:a16="http://schemas.microsoft.com/office/drawing/2014/main" id="{AABC322D-4B95-B7A1-9FDE-4864CBA48A7C}"/>
              </a:ext>
            </a:extLst>
          </p:cNvPr>
          <p:cNvSpPr>
            <a:spLocks noGrp="1"/>
          </p:cNvSpPr>
          <p:nvPr>
            <p:ph type="sldNum" sz="quarter" idx="12"/>
          </p:nvPr>
        </p:nvSpPr>
        <p:spPr/>
        <p:txBody>
          <a:bodyPr/>
          <a:lstStyle/>
          <a:p>
            <a:fld id="{1D7C6CFA-883D-EE48-A44B-EF5E9D70D114}" type="slidenum">
              <a:rPr lang="en-US" smtClean="0"/>
              <a:t>39</a:t>
            </a:fld>
            <a:endParaRPr lang="en-US"/>
          </a:p>
        </p:txBody>
      </p:sp>
      <p:pic>
        <p:nvPicPr>
          <p:cNvPr id="6" name="Content Placeholder 5" descr="A diagram of a black and white exposure status&#10;&#10;Description automatically generated">
            <a:extLst>
              <a:ext uri="{FF2B5EF4-FFF2-40B4-BE49-F238E27FC236}">
                <a16:creationId xmlns:a16="http://schemas.microsoft.com/office/drawing/2014/main" id="{A14A5E50-2DDD-53E9-FD6E-E6C287E31CF6}"/>
              </a:ext>
            </a:extLst>
          </p:cNvPr>
          <p:cNvPicPr>
            <a:picLocks noChangeAspect="1"/>
          </p:cNvPicPr>
          <p:nvPr/>
        </p:nvPicPr>
        <p:blipFill>
          <a:blip r:embed="rId2"/>
          <a:stretch>
            <a:fillRect/>
          </a:stretch>
        </p:blipFill>
        <p:spPr>
          <a:xfrm>
            <a:off x="2378301" y="1970329"/>
            <a:ext cx="7435397" cy="4061930"/>
          </a:xfrm>
          <a:prstGeom prst="rect">
            <a:avLst/>
          </a:prstGeom>
        </p:spPr>
      </p:pic>
    </p:spTree>
    <p:extLst>
      <p:ext uri="{BB962C8B-B14F-4D97-AF65-F5344CB8AC3E}">
        <p14:creationId xmlns:p14="http://schemas.microsoft.com/office/powerpoint/2010/main" val="364098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379C23-5CD9-B660-6EE5-45D4C1877B90}"/>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BCAE2D8D-A205-EA2F-986E-325D782B4675}"/>
              </a:ext>
            </a:extLst>
          </p:cNvPr>
          <p:cNvSpPr>
            <a:spLocks noGrp="1"/>
          </p:cNvSpPr>
          <p:nvPr>
            <p:ph type="sldNum" sz="quarter" idx="12"/>
          </p:nvPr>
        </p:nvSpPr>
        <p:spPr/>
        <p:txBody>
          <a:bodyPr/>
          <a:lstStyle/>
          <a:p>
            <a:fld id="{1D7C6CFA-883D-EE48-A44B-EF5E9D70D114}" type="slidenum">
              <a:rPr lang="en-US" smtClean="0"/>
              <a:t>4</a:t>
            </a:fld>
            <a:endParaRPr lang="en-US"/>
          </a:p>
        </p:txBody>
      </p:sp>
      <p:sp>
        <p:nvSpPr>
          <p:cNvPr id="4" name="TextBox 3">
            <a:extLst>
              <a:ext uri="{FF2B5EF4-FFF2-40B4-BE49-F238E27FC236}">
                <a16:creationId xmlns:a16="http://schemas.microsoft.com/office/drawing/2014/main" id="{E9F4417D-CD5E-772C-7EDC-CCBD7BFB8F2F}"/>
              </a:ext>
            </a:extLst>
          </p:cNvPr>
          <p:cNvSpPr txBox="1"/>
          <p:nvPr/>
        </p:nvSpPr>
        <p:spPr>
          <a:xfrm>
            <a:off x="783220" y="2274838"/>
            <a:ext cx="10625559" cy="2308324"/>
          </a:xfrm>
          <a:prstGeom prst="rect">
            <a:avLst/>
          </a:prstGeom>
          <a:noFill/>
        </p:spPr>
        <p:txBody>
          <a:bodyPr wrap="square" rtlCol="0">
            <a:spAutoFit/>
          </a:bodyPr>
          <a:lstStyle/>
          <a:p>
            <a:pPr algn="ctr"/>
            <a:r>
              <a:rPr lang="en-US" sz="7200" dirty="0">
                <a:latin typeface="Roboto" panose="02000000000000000000" pitchFamily="2" charset="0"/>
                <a:ea typeface="Roboto" panose="02000000000000000000" pitchFamily="2" charset="0"/>
              </a:rPr>
              <a:t>We are all exposed to chemical pollution</a:t>
            </a:r>
          </a:p>
        </p:txBody>
      </p:sp>
    </p:spTree>
    <p:extLst>
      <p:ext uri="{BB962C8B-B14F-4D97-AF65-F5344CB8AC3E}">
        <p14:creationId xmlns:p14="http://schemas.microsoft.com/office/powerpoint/2010/main" val="49445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F371-5FDC-2248-9CF5-84ABBE4AD901}"/>
              </a:ext>
            </a:extLst>
          </p:cNvPr>
          <p:cNvSpPr>
            <a:spLocks noGrp="1"/>
          </p:cNvSpPr>
          <p:nvPr>
            <p:ph type="title"/>
          </p:nvPr>
        </p:nvSpPr>
        <p:spPr/>
        <p:txBody>
          <a:bodyPr/>
          <a:lstStyle/>
          <a:p>
            <a:r>
              <a:rPr lang="en-US" dirty="0"/>
              <a:t>BKMR: Posterior inclusion probabilities (PIPs)</a:t>
            </a:r>
          </a:p>
        </p:txBody>
      </p:sp>
      <p:sp>
        <p:nvSpPr>
          <p:cNvPr id="3" name="Content Placeholder 2">
            <a:extLst>
              <a:ext uri="{FF2B5EF4-FFF2-40B4-BE49-F238E27FC236}">
                <a16:creationId xmlns:a16="http://schemas.microsoft.com/office/drawing/2014/main" id="{55BFAEE7-6622-24FB-E35C-2C088D60329E}"/>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7DAD9B1-A3A0-E0C3-2E83-B113EDA1F6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EA8838-4789-5C71-26FF-040351AD87EE}"/>
              </a:ext>
            </a:extLst>
          </p:cNvPr>
          <p:cNvSpPr>
            <a:spLocks noGrp="1"/>
          </p:cNvSpPr>
          <p:nvPr>
            <p:ph type="sldNum" sz="quarter" idx="12"/>
          </p:nvPr>
        </p:nvSpPr>
        <p:spPr/>
        <p:txBody>
          <a:bodyPr/>
          <a:lstStyle/>
          <a:p>
            <a:fld id="{1D7C6CFA-883D-EE48-A44B-EF5E9D70D114}" type="slidenum">
              <a:rPr lang="en-US" smtClean="0"/>
              <a:t>40</a:t>
            </a:fld>
            <a:endParaRPr lang="en-US"/>
          </a:p>
        </p:txBody>
      </p:sp>
      <p:grpSp>
        <p:nvGrpSpPr>
          <p:cNvPr id="6" name="Group 5">
            <a:extLst>
              <a:ext uri="{FF2B5EF4-FFF2-40B4-BE49-F238E27FC236}">
                <a16:creationId xmlns:a16="http://schemas.microsoft.com/office/drawing/2014/main" id="{0C11F659-40FA-54FD-BC34-8227E6D4FBD6}"/>
              </a:ext>
            </a:extLst>
          </p:cNvPr>
          <p:cNvGrpSpPr/>
          <p:nvPr/>
        </p:nvGrpSpPr>
        <p:grpSpPr>
          <a:xfrm>
            <a:off x="838200" y="2548501"/>
            <a:ext cx="10181348" cy="2406199"/>
            <a:chOff x="838200" y="3671247"/>
            <a:chExt cx="10181348" cy="2406199"/>
          </a:xfrm>
        </p:grpSpPr>
        <p:pic>
          <p:nvPicPr>
            <p:cNvPr id="7" name="Picture 6">
              <a:extLst>
                <a:ext uri="{FF2B5EF4-FFF2-40B4-BE49-F238E27FC236}">
                  <a16:creationId xmlns:a16="http://schemas.microsoft.com/office/drawing/2014/main" id="{D359A9A1-1F26-F4AE-F6AB-181BB37F0D18}"/>
                </a:ext>
              </a:extLst>
            </p:cNvPr>
            <p:cNvPicPr>
              <a:picLocks noChangeAspect="1"/>
            </p:cNvPicPr>
            <p:nvPr/>
          </p:nvPicPr>
          <p:blipFill rotWithShape="1">
            <a:blip r:embed="rId2"/>
            <a:srcRect t="-1" b="79330"/>
            <a:stretch/>
          </p:blipFill>
          <p:spPr>
            <a:xfrm>
              <a:off x="838200" y="3671247"/>
              <a:ext cx="10181348" cy="575411"/>
            </a:xfrm>
            <a:prstGeom prst="rect">
              <a:avLst/>
            </a:prstGeom>
          </p:spPr>
        </p:pic>
        <p:pic>
          <p:nvPicPr>
            <p:cNvPr id="8" name="Picture 7">
              <a:extLst>
                <a:ext uri="{FF2B5EF4-FFF2-40B4-BE49-F238E27FC236}">
                  <a16:creationId xmlns:a16="http://schemas.microsoft.com/office/drawing/2014/main" id="{3963ACD0-4A7B-7234-00DF-51A86C61F207}"/>
                </a:ext>
              </a:extLst>
            </p:cNvPr>
            <p:cNvPicPr>
              <a:picLocks noChangeAspect="1"/>
            </p:cNvPicPr>
            <p:nvPr/>
          </p:nvPicPr>
          <p:blipFill rotWithShape="1">
            <a:blip r:embed="rId2"/>
            <a:srcRect t="34231"/>
            <a:stretch/>
          </p:blipFill>
          <p:spPr>
            <a:xfrm>
              <a:off x="838200" y="4246659"/>
              <a:ext cx="10181348" cy="1830787"/>
            </a:xfrm>
            <a:prstGeom prst="rect">
              <a:avLst/>
            </a:prstGeom>
          </p:spPr>
        </p:pic>
      </p:grpSp>
      <p:sp>
        <p:nvSpPr>
          <p:cNvPr id="9" name="Rounded Rectangle 8">
            <a:extLst>
              <a:ext uri="{FF2B5EF4-FFF2-40B4-BE49-F238E27FC236}">
                <a16:creationId xmlns:a16="http://schemas.microsoft.com/office/drawing/2014/main" id="{6FA6D8BA-87CA-D7DC-E483-CDB2579C1719}"/>
              </a:ext>
            </a:extLst>
          </p:cNvPr>
          <p:cNvSpPr/>
          <p:nvPr/>
        </p:nvSpPr>
        <p:spPr>
          <a:xfrm>
            <a:off x="4529127" y="3177148"/>
            <a:ext cx="413632" cy="4425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633A44DD-D23C-61E3-05FF-9BC1FFEF6A5A}"/>
              </a:ext>
            </a:extLst>
          </p:cNvPr>
          <p:cNvCxnSpPr>
            <a:cxnSpLocks/>
            <a:stCxn id="9" idx="0"/>
          </p:cNvCxnSpPr>
          <p:nvPr/>
        </p:nvCxnSpPr>
        <p:spPr>
          <a:xfrm rot="5400000" flipH="1" flipV="1">
            <a:off x="4976481" y="2597146"/>
            <a:ext cx="339464" cy="820541"/>
          </a:xfrm>
          <a:prstGeom prst="curvedConnector2">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90FDD4A-1889-7B3C-83F1-7BE0FF4120B3}"/>
              </a:ext>
            </a:extLst>
          </p:cNvPr>
          <p:cNvPicPr>
            <a:picLocks noChangeAspect="1"/>
          </p:cNvPicPr>
          <p:nvPr/>
        </p:nvPicPr>
        <p:blipFill rotWithShape="1">
          <a:blip r:embed="rId3"/>
          <a:srcRect l="36188" t="1138" r="8302" b="-14792"/>
          <a:stretch/>
        </p:blipFill>
        <p:spPr>
          <a:xfrm>
            <a:off x="5556485" y="2605558"/>
            <a:ext cx="4733410" cy="518353"/>
          </a:xfrm>
          <a:prstGeom prst="roundRect">
            <a:avLst/>
          </a:prstGeom>
          <a:ln w="28575">
            <a:solidFill>
              <a:schemeClr val="accent5"/>
            </a:solidFill>
          </a:ln>
        </p:spPr>
      </p:pic>
    </p:spTree>
    <p:extLst>
      <p:ext uri="{BB962C8B-B14F-4D97-AF65-F5344CB8AC3E}">
        <p14:creationId xmlns:p14="http://schemas.microsoft.com/office/powerpoint/2010/main" val="343931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AD92-D2A5-A798-90C2-C55439948946}"/>
              </a:ext>
            </a:extLst>
          </p:cNvPr>
          <p:cNvSpPr>
            <a:spLocks noGrp="1"/>
          </p:cNvSpPr>
          <p:nvPr>
            <p:ph type="title"/>
          </p:nvPr>
        </p:nvSpPr>
        <p:spPr/>
        <p:txBody>
          <a:bodyPr/>
          <a:lstStyle/>
          <a:p>
            <a:r>
              <a:rPr lang="en-US" dirty="0"/>
              <a:t>Simulated predictor data: marginals</a:t>
            </a:r>
          </a:p>
        </p:txBody>
      </p:sp>
      <p:pic>
        <p:nvPicPr>
          <p:cNvPr id="7" name="Content Placeholder 6" descr="A group of graphs showing the value of a certain number&#10;&#10;Description automatically generated with medium confidence">
            <a:extLst>
              <a:ext uri="{FF2B5EF4-FFF2-40B4-BE49-F238E27FC236}">
                <a16:creationId xmlns:a16="http://schemas.microsoft.com/office/drawing/2014/main" id="{AA8CCE2E-1A3A-F4A9-7E16-977D190D2372}"/>
              </a:ext>
            </a:extLst>
          </p:cNvPr>
          <p:cNvPicPr>
            <a:picLocks noGrp="1" noChangeAspect="1"/>
          </p:cNvPicPr>
          <p:nvPr>
            <p:ph idx="1"/>
          </p:nvPr>
        </p:nvPicPr>
        <p:blipFill>
          <a:blip r:embed="rId2"/>
          <a:stretch>
            <a:fillRect/>
          </a:stretch>
        </p:blipFill>
        <p:spPr>
          <a:xfrm>
            <a:off x="381000" y="1843195"/>
            <a:ext cx="5486400" cy="3657600"/>
          </a:xfrm>
        </p:spPr>
      </p:pic>
      <p:sp>
        <p:nvSpPr>
          <p:cNvPr id="4" name="Footer Placeholder 3">
            <a:extLst>
              <a:ext uri="{FF2B5EF4-FFF2-40B4-BE49-F238E27FC236}">
                <a16:creationId xmlns:a16="http://schemas.microsoft.com/office/drawing/2014/main" id="{951A6318-D549-785B-CA41-456B9D97B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8F9F48-072E-A0B7-2110-B313B03C04A9}"/>
              </a:ext>
            </a:extLst>
          </p:cNvPr>
          <p:cNvSpPr>
            <a:spLocks noGrp="1"/>
          </p:cNvSpPr>
          <p:nvPr>
            <p:ph type="sldNum" sz="quarter" idx="12"/>
          </p:nvPr>
        </p:nvSpPr>
        <p:spPr/>
        <p:txBody>
          <a:bodyPr/>
          <a:lstStyle/>
          <a:p>
            <a:fld id="{1D7C6CFA-883D-EE48-A44B-EF5E9D70D114}" type="slidenum">
              <a:rPr lang="en-US" smtClean="0"/>
              <a:t>41</a:t>
            </a:fld>
            <a:endParaRPr lang="en-US"/>
          </a:p>
        </p:txBody>
      </p:sp>
      <p:pic>
        <p:nvPicPr>
          <p:cNvPr id="9" name="Picture 8" descr="A close-up of a graph&#10;&#10;Description automatically generated">
            <a:extLst>
              <a:ext uri="{FF2B5EF4-FFF2-40B4-BE49-F238E27FC236}">
                <a16:creationId xmlns:a16="http://schemas.microsoft.com/office/drawing/2014/main" id="{C2FB94FC-5B4C-5B56-9230-22FAACCC5CCB}"/>
              </a:ext>
            </a:extLst>
          </p:cNvPr>
          <p:cNvPicPr>
            <a:picLocks noChangeAspect="1"/>
          </p:cNvPicPr>
          <p:nvPr/>
        </p:nvPicPr>
        <p:blipFill>
          <a:blip r:embed="rId3"/>
          <a:stretch>
            <a:fillRect/>
          </a:stretch>
        </p:blipFill>
        <p:spPr>
          <a:xfrm>
            <a:off x="6324600" y="1843195"/>
            <a:ext cx="5486400" cy="3657600"/>
          </a:xfrm>
          <a:prstGeom prst="rect">
            <a:avLst/>
          </a:prstGeom>
        </p:spPr>
      </p:pic>
    </p:spTree>
    <p:extLst>
      <p:ext uri="{BB962C8B-B14F-4D97-AF65-F5344CB8AC3E}">
        <p14:creationId xmlns:p14="http://schemas.microsoft.com/office/powerpoint/2010/main" val="2577804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AC26-33F5-1D87-66DA-2A58EEEE65EC}"/>
              </a:ext>
            </a:extLst>
          </p:cNvPr>
          <p:cNvSpPr>
            <a:spLocks noGrp="1"/>
          </p:cNvSpPr>
          <p:nvPr>
            <p:ph type="title"/>
          </p:nvPr>
        </p:nvSpPr>
        <p:spPr/>
        <p:txBody>
          <a:bodyPr/>
          <a:lstStyle/>
          <a:p>
            <a:r>
              <a:rPr lang="en-US" dirty="0"/>
              <a:t>Simulated predictor data: correlation</a:t>
            </a:r>
          </a:p>
        </p:txBody>
      </p:sp>
      <p:pic>
        <p:nvPicPr>
          <p:cNvPr id="7" name="Content Placeholder 6" descr="A screenshot of a graph&#10;&#10;Description automatically generated">
            <a:extLst>
              <a:ext uri="{FF2B5EF4-FFF2-40B4-BE49-F238E27FC236}">
                <a16:creationId xmlns:a16="http://schemas.microsoft.com/office/drawing/2014/main" id="{D3A825F5-9FAD-DEB0-0D43-D0EABC030619}"/>
              </a:ext>
            </a:extLst>
          </p:cNvPr>
          <p:cNvPicPr>
            <a:picLocks noGrp="1" noChangeAspect="1"/>
          </p:cNvPicPr>
          <p:nvPr>
            <p:ph idx="1"/>
          </p:nvPr>
        </p:nvPicPr>
        <p:blipFill>
          <a:blip r:embed="rId2"/>
          <a:stretch>
            <a:fillRect/>
          </a:stretch>
        </p:blipFill>
        <p:spPr>
          <a:xfrm>
            <a:off x="1744662" y="1825625"/>
            <a:ext cx="8702676" cy="4351338"/>
          </a:xfrm>
        </p:spPr>
      </p:pic>
      <p:sp>
        <p:nvSpPr>
          <p:cNvPr id="4" name="Footer Placeholder 3">
            <a:extLst>
              <a:ext uri="{FF2B5EF4-FFF2-40B4-BE49-F238E27FC236}">
                <a16:creationId xmlns:a16="http://schemas.microsoft.com/office/drawing/2014/main" id="{555E0F2C-E813-2D06-69DB-66A18862A1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FF69F-B67C-906A-4094-319544BB1E25}"/>
              </a:ext>
            </a:extLst>
          </p:cNvPr>
          <p:cNvSpPr>
            <a:spLocks noGrp="1"/>
          </p:cNvSpPr>
          <p:nvPr>
            <p:ph type="sldNum" sz="quarter" idx="12"/>
          </p:nvPr>
        </p:nvSpPr>
        <p:spPr/>
        <p:txBody>
          <a:bodyPr/>
          <a:lstStyle/>
          <a:p>
            <a:fld id="{1D7C6CFA-883D-EE48-A44B-EF5E9D70D114}" type="slidenum">
              <a:rPr lang="en-US" smtClean="0"/>
              <a:t>42</a:t>
            </a:fld>
            <a:endParaRPr lang="en-US"/>
          </a:p>
        </p:txBody>
      </p:sp>
    </p:spTree>
    <p:extLst>
      <p:ext uri="{BB962C8B-B14F-4D97-AF65-F5344CB8AC3E}">
        <p14:creationId xmlns:p14="http://schemas.microsoft.com/office/powerpoint/2010/main" val="2124861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E90D-3FCC-46E0-93AD-5B61C76CC76E}"/>
              </a:ext>
            </a:extLst>
          </p:cNvPr>
          <p:cNvSpPr>
            <a:spLocks noGrp="1"/>
          </p:cNvSpPr>
          <p:nvPr>
            <p:ph type="title"/>
          </p:nvPr>
        </p:nvSpPr>
        <p:spPr/>
        <p:txBody>
          <a:bodyPr/>
          <a:lstStyle/>
          <a:p>
            <a:r>
              <a:rPr lang="en-US" dirty="0"/>
              <a:t>Univariate exposure-response relationships</a:t>
            </a:r>
          </a:p>
        </p:txBody>
      </p:sp>
      <p:pic>
        <p:nvPicPr>
          <p:cNvPr id="7" name="Content Placeholder 6" descr="A group of graphs with numbers&#10;&#10;Description automatically generated">
            <a:extLst>
              <a:ext uri="{FF2B5EF4-FFF2-40B4-BE49-F238E27FC236}">
                <a16:creationId xmlns:a16="http://schemas.microsoft.com/office/drawing/2014/main" id="{51C13D17-C461-0809-F431-D0138C6C6210}"/>
              </a:ext>
            </a:extLst>
          </p:cNvPr>
          <p:cNvPicPr>
            <a:picLocks noGrp="1" noChangeAspect="1"/>
          </p:cNvPicPr>
          <p:nvPr>
            <p:ph idx="1"/>
          </p:nvPr>
        </p:nvPicPr>
        <p:blipFill>
          <a:blip r:embed="rId2"/>
          <a:stretch>
            <a:fillRect/>
          </a:stretch>
        </p:blipFill>
        <p:spPr>
          <a:xfrm>
            <a:off x="2855714" y="1863328"/>
            <a:ext cx="6480572" cy="4320381"/>
          </a:xfrm>
        </p:spPr>
      </p:pic>
      <p:sp>
        <p:nvSpPr>
          <p:cNvPr id="4" name="Footer Placeholder 3">
            <a:extLst>
              <a:ext uri="{FF2B5EF4-FFF2-40B4-BE49-F238E27FC236}">
                <a16:creationId xmlns:a16="http://schemas.microsoft.com/office/drawing/2014/main" id="{D9910886-557D-BCFA-5F75-A2720C1A8D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E6AF4F-DA1F-4930-1CF1-FCE5704C56D2}"/>
              </a:ext>
            </a:extLst>
          </p:cNvPr>
          <p:cNvSpPr>
            <a:spLocks noGrp="1"/>
          </p:cNvSpPr>
          <p:nvPr>
            <p:ph type="sldNum" sz="quarter" idx="12"/>
          </p:nvPr>
        </p:nvSpPr>
        <p:spPr/>
        <p:txBody>
          <a:bodyPr/>
          <a:lstStyle/>
          <a:p>
            <a:fld id="{1D7C6CFA-883D-EE48-A44B-EF5E9D70D114}" type="slidenum">
              <a:rPr lang="en-US" smtClean="0"/>
              <a:t>43</a:t>
            </a:fld>
            <a:endParaRPr lang="en-US"/>
          </a:p>
        </p:txBody>
      </p:sp>
    </p:spTree>
    <p:extLst>
      <p:ext uri="{BB962C8B-B14F-4D97-AF65-F5344CB8AC3E}">
        <p14:creationId xmlns:p14="http://schemas.microsoft.com/office/powerpoint/2010/main" val="3439954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3DD8-E459-B5F7-777D-7A400DB634B8}"/>
              </a:ext>
            </a:extLst>
          </p:cNvPr>
          <p:cNvSpPr>
            <a:spLocks noGrp="1"/>
          </p:cNvSpPr>
          <p:nvPr>
            <p:ph type="title"/>
          </p:nvPr>
        </p:nvSpPr>
        <p:spPr/>
        <p:txBody>
          <a:bodyPr/>
          <a:lstStyle/>
          <a:p>
            <a:r>
              <a:rPr lang="en-US" dirty="0"/>
              <a:t>All scenarios with interactions between chemicals</a:t>
            </a:r>
          </a:p>
        </p:txBody>
      </p:sp>
      <p:sp>
        <p:nvSpPr>
          <p:cNvPr id="3" name="Content Placeholder 2">
            <a:extLst>
              <a:ext uri="{FF2B5EF4-FFF2-40B4-BE49-F238E27FC236}">
                <a16:creationId xmlns:a16="http://schemas.microsoft.com/office/drawing/2014/main" id="{6D38D24C-436C-1601-5E16-7BD452CAFE2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4852FABB-334B-CB4A-0994-91903216CC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F2EDC9-A810-08F1-CF28-9D4BE826D528}"/>
              </a:ext>
            </a:extLst>
          </p:cNvPr>
          <p:cNvSpPr>
            <a:spLocks noGrp="1"/>
          </p:cNvSpPr>
          <p:nvPr>
            <p:ph type="sldNum" sz="quarter" idx="12"/>
          </p:nvPr>
        </p:nvSpPr>
        <p:spPr/>
        <p:txBody>
          <a:bodyPr/>
          <a:lstStyle/>
          <a:p>
            <a:fld id="{1D7C6CFA-883D-EE48-A44B-EF5E9D70D114}" type="slidenum">
              <a:rPr lang="en-US" smtClean="0"/>
              <a:t>44</a:t>
            </a:fld>
            <a:endParaRPr lang="en-US"/>
          </a:p>
        </p:txBody>
      </p:sp>
      <p:pic>
        <p:nvPicPr>
          <p:cNvPr id="6" name="Picture 5">
            <a:extLst>
              <a:ext uri="{FF2B5EF4-FFF2-40B4-BE49-F238E27FC236}">
                <a16:creationId xmlns:a16="http://schemas.microsoft.com/office/drawing/2014/main" id="{4A8AE7DE-A8C5-822B-7624-35ABB7003CF7}"/>
              </a:ext>
            </a:extLst>
          </p:cNvPr>
          <p:cNvPicPr>
            <a:picLocks noChangeAspect="1"/>
          </p:cNvPicPr>
          <p:nvPr/>
        </p:nvPicPr>
        <p:blipFill>
          <a:blip r:embed="rId2"/>
          <a:stretch>
            <a:fillRect/>
          </a:stretch>
        </p:blipFill>
        <p:spPr>
          <a:xfrm>
            <a:off x="2590800" y="1721958"/>
            <a:ext cx="7010400" cy="4634392"/>
          </a:xfrm>
          <a:prstGeom prst="rect">
            <a:avLst/>
          </a:prstGeom>
        </p:spPr>
      </p:pic>
    </p:spTree>
    <p:extLst>
      <p:ext uri="{BB962C8B-B14F-4D97-AF65-F5344CB8AC3E}">
        <p14:creationId xmlns:p14="http://schemas.microsoft.com/office/powerpoint/2010/main" val="2532971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C9A0-9537-D74B-2A26-A21493090FFE}"/>
              </a:ext>
            </a:extLst>
          </p:cNvPr>
          <p:cNvSpPr>
            <a:spLocks noGrp="1"/>
          </p:cNvSpPr>
          <p:nvPr>
            <p:ph type="title"/>
          </p:nvPr>
        </p:nvSpPr>
        <p:spPr/>
        <p:txBody>
          <a:bodyPr/>
          <a:lstStyle/>
          <a:p>
            <a:r>
              <a:rPr lang="en-US" dirty="0"/>
              <a:t>Interactions between Hg and race</a:t>
            </a:r>
          </a:p>
        </p:txBody>
      </p:sp>
      <p:sp>
        <p:nvSpPr>
          <p:cNvPr id="4" name="Footer Placeholder 3">
            <a:extLst>
              <a:ext uri="{FF2B5EF4-FFF2-40B4-BE49-F238E27FC236}">
                <a16:creationId xmlns:a16="http://schemas.microsoft.com/office/drawing/2014/main" id="{C611A82B-DF14-6D79-8F26-0EFF8E9C64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CD3A8E-1A23-763F-5A43-AED4E44FDA18}"/>
              </a:ext>
            </a:extLst>
          </p:cNvPr>
          <p:cNvSpPr>
            <a:spLocks noGrp="1"/>
          </p:cNvSpPr>
          <p:nvPr>
            <p:ph type="sldNum" sz="quarter" idx="12"/>
          </p:nvPr>
        </p:nvSpPr>
        <p:spPr/>
        <p:txBody>
          <a:bodyPr/>
          <a:lstStyle/>
          <a:p>
            <a:fld id="{1D7C6CFA-883D-EE48-A44B-EF5E9D70D114}" type="slidenum">
              <a:rPr lang="en-US" smtClean="0"/>
              <a:t>45</a:t>
            </a:fld>
            <a:endParaRPr lang="en-US"/>
          </a:p>
        </p:txBody>
      </p:sp>
      <p:grpSp>
        <p:nvGrpSpPr>
          <p:cNvPr id="12" name="Group 11">
            <a:extLst>
              <a:ext uri="{FF2B5EF4-FFF2-40B4-BE49-F238E27FC236}">
                <a16:creationId xmlns:a16="http://schemas.microsoft.com/office/drawing/2014/main" id="{65EFE5E2-EE47-1B55-7820-AE1DCF6A10A2}"/>
              </a:ext>
            </a:extLst>
          </p:cNvPr>
          <p:cNvGrpSpPr/>
          <p:nvPr/>
        </p:nvGrpSpPr>
        <p:grpSpPr>
          <a:xfrm>
            <a:off x="174620" y="1641472"/>
            <a:ext cx="11770033" cy="1558925"/>
            <a:chOff x="431799" y="1870075"/>
            <a:chExt cx="11770033" cy="1558925"/>
          </a:xfrm>
        </p:grpSpPr>
        <p:pic>
          <p:nvPicPr>
            <p:cNvPr id="10" name="Picture 9">
              <a:extLst>
                <a:ext uri="{FF2B5EF4-FFF2-40B4-BE49-F238E27FC236}">
                  <a16:creationId xmlns:a16="http://schemas.microsoft.com/office/drawing/2014/main" id="{D91959D1-2D1C-4A7F-73F5-33C46872FA53}"/>
                </a:ext>
              </a:extLst>
            </p:cNvPr>
            <p:cNvPicPr>
              <a:picLocks noChangeAspect="1"/>
            </p:cNvPicPr>
            <p:nvPr/>
          </p:nvPicPr>
          <p:blipFill>
            <a:blip r:embed="rId2"/>
            <a:stretch>
              <a:fillRect/>
            </a:stretch>
          </p:blipFill>
          <p:spPr>
            <a:xfrm>
              <a:off x="9925489" y="2785340"/>
              <a:ext cx="2276343" cy="476223"/>
            </a:xfrm>
            <a:prstGeom prst="rect">
              <a:avLst/>
            </a:prstGeom>
          </p:spPr>
        </p:pic>
        <p:pic>
          <p:nvPicPr>
            <p:cNvPr id="6" name="Picture 5">
              <a:extLst>
                <a:ext uri="{FF2B5EF4-FFF2-40B4-BE49-F238E27FC236}">
                  <a16:creationId xmlns:a16="http://schemas.microsoft.com/office/drawing/2014/main" id="{298DE205-A089-35B6-72EB-19F7A01EBEC3}"/>
                </a:ext>
              </a:extLst>
            </p:cNvPr>
            <p:cNvPicPr>
              <a:picLocks noChangeAspect="1"/>
            </p:cNvPicPr>
            <p:nvPr/>
          </p:nvPicPr>
          <p:blipFill rotWithShape="1">
            <a:blip r:embed="rId3"/>
            <a:srcRect r="3129"/>
            <a:stretch/>
          </p:blipFill>
          <p:spPr>
            <a:xfrm>
              <a:off x="431799" y="1870075"/>
              <a:ext cx="9616769" cy="1558925"/>
            </a:xfrm>
            <a:prstGeom prst="rect">
              <a:avLst/>
            </a:prstGeom>
          </p:spPr>
        </p:pic>
      </p:grpSp>
      <p:pic>
        <p:nvPicPr>
          <p:cNvPr id="3" name="Picture 2">
            <a:extLst>
              <a:ext uri="{FF2B5EF4-FFF2-40B4-BE49-F238E27FC236}">
                <a16:creationId xmlns:a16="http://schemas.microsoft.com/office/drawing/2014/main" id="{A763B7D8-9D17-6FDD-FB61-C78BC3F6A195}"/>
              </a:ext>
            </a:extLst>
          </p:cNvPr>
          <p:cNvPicPr>
            <a:picLocks noChangeAspect="1"/>
          </p:cNvPicPr>
          <p:nvPr/>
        </p:nvPicPr>
        <p:blipFill rotWithShape="1">
          <a:blip r:embed="rId4"/>
          <a:srcRect b="35555"/>
          <a:stretch/>
        </p:blipFill>
        <p:spPr>
          <a:xfrm>
            <a:off x="2209800" y="3268030"/>
            <a:ext cx="7772400" cy="2054597"/>
          </a:xfrm>
          <a:prstGeom prst="rect">
            <a:avLst/>
          </a:prstGeom>
        </p:spPr>
      </p:pic>
      <p:pic>
        <p:nvPicPr>
          <p:cNvPr id="7" name="Picture 6">
            <a:extLst>
              <a:ext uri="{FF2B5EF4-FFF2-40B4-BE49-F238E27FC236}">
                <a16:creationId xmlns:a16="http://schemas.microsoft.com/office/drawing/2014/main" id="{F3CC1EF2-C284-2365-5243-B3FD469CA3CA}"/>
              </a:ext>
            </a:extLst>
          </p:cNvPr>
          <p:cNvPicPr>
            <a:picLocks noChangeAspect="1"/>
          </p:cNvPicPr>
          <p:nvPr/>
        </p:nvPicPr>
        <p:blipFill rotWithShape="1">
          <a:blip r:embed="rId4"/>
          <a:srcRect t="64445"/>
          <a:stretch/>
        </p:blipFill>
        <p:spPr>
          <a:xfrm>
            <a:off x="2209800" y="4295328"/>
            <a:ext cx="7772400" cy="1133526"/>
          </a:xfrm>
          <a:prstGeom prst="rect">
            <a:avLst/>
          </a:prstGeom>
        </p:spPr>
      </p:pic>
    </p:spTree>
    <p:extLst>
      <p:ext uri="{BB962C8B-B14F-4D97-AF65-F5344CB8AC3E}">
        <p14:creationId xmlns:p14="http://schemas.microsoft.com/office/powerpoint/2010/main" val="158886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B7FB-31AF-62DE-AB9E-C0D5C0D2FAD9}"/>
              </a:ext>
            </a:extLst>
          </p:cNvPr>
          <p:cNvSpPr>
            <a:spLocks noGrp="1"/>
          </p:cNvSpPr>
          <p:nvPr>
            <p:ph type="title"/>
          </p:nvPr>
        </p:nvSpPr>
        <p:spPr/>
        <p:txBody>
          <a:bodyPr/>
          <a:lstStyle/>
          <a:p>
            <a:r>
              <a:rPr lang="en-US" dirty="0"/>
              <a:t>Sensitivity to chemical by race</a:t>
            </a:r>
          </a:p>
        </p:txBody>
      </p:sp>
      <p:sp>
        <p:nvSpPr>
          <p:cNvPr id="3" name="Content Placeholder 2">
            <a:extLst>
              <a:ext uri="{FF2B5EF4-FFF2-40B4-BE49-F238E27FC236}">
                <a16:creationId xmlns:a16="http://schemas.microsoft.com/office/drawing/2014/main" id="{6E074576-583B-2B95-2969-DC583858DBD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34F4D4-BCE6-C2E4-4B53-90A0D9168E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E1DB1D-1C6A-AEFA-F987-2404A6896862}"/>
              </a:ext>
            </a:extLst>
          </p:cNvPr>
          <p:cNvSpPr>
            <a:spLocks noGrp="1"/>
          </p:cNvSpPr>
          <p:nvPr>
            <p:ph type="sldNum" sz="quarter" idx="12"/>
          </p:nvPr>
        </p:nvSpPr>
        <p:spPr/>
        <p:txBody>
          <a:bodyPr/>
          <a:lstStyle/>
          <a:p>
            <a:fld id="{1D7C6CFA-883D-EE48-A44B-EF5E9D70D114}" type="slidenum">
              <a:rPr lang="en-US" smtClean="0"/>
              <a:t>46</a:t>
            </a:fld>
            <a:endParaRPr lang="en-US"/>
          </a:p>
        </p:txBody>
      </p:sp>
      <p:pic>
        <p:nvPicPr>
          <p:cNvPr id="7" name="Picture 6">
            <a:extLst>
              <a:ext uri="{FF2B5EF4-FFF2-40B4-BE49-F238E27FC236}">
                <a16:creationId xmlns:a16="http://schemas.microsoft.com/office/drawing/2014/main" id="{955068DE-A9AC-B3B3-ADAB-DB8E68758446}"/>
              </a:ext>
            </a:extLst>
          </p:cNvPr>
          <p:cNvPicPr>
            <a:picLocks noChangeAspect="1"/>
          </p:cNvPicPr>
          <p:nvPr/>
        </p:nvPicPr>
        <p:blipFill>
          <a:blip r:embed="rId2"/>
          <a:stretch>
            <a:fillRect/>
          </a:stretch>
        </p:blipFill>
        <p:spPr>
          <a:xfrm>
            <a:off x="974250" y="2077021"/>
            <a:ext cx="10243499" cy="3848545"/>
          </a:xfrm>
          <a:prstGeom prst="rect">
            <a:avLst/>
          </a:prstGeom>
        </p:spPr>
      </p:pic>
      <p:sp>
        <p:nvSpPr>
          <p:cNvPr id="8" name="Rounded Rectangle 7">
            <a:extLst>
              <a:ext uri="{FF2B5EF4-FFF2-40B4-BE49-F238E27FC236}">
                <a16:creationId xmlns:a16="http://schemas.microsoft.com/office/drawing/2014/main" id="{660570DE-FACE-1193-948B-E6CA45A3A57E}"/>
              </a:ext>
            </a:extLst>
          </p:cNvPr>
          <p:cNvSpPr/>
          <p:nvPr/>
        </p:nvSpPr>
        <p:spPr>
          <a:xfrm>
            <a:off x="5644055" y="3311333"/>
            <a:ext cx="961697" cy="168633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5BAABBE-CB5F-7FD5-9315-388332EBE9DF}"/>
              </a:ext>
            </a:extLst>
          </p:cNvPr>
          <p:cNvSpPr/>
          <p:nvPr/>
        </p:nvSpPr>
        <p:spPr>
          <a:xfrm>
            <a:off x="8303173" y="3311333"/>
            <a:ext cx="961697" cy="168633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723AD4A-BC3F-D448-F11F-E1D81A43A558}"/>
              </a:ext>
            </a:extLst>
          </p:cNvPr>
          <p:cNvSpPr/>
          <p:nvPr/>
        </p:nvSpPr>
        <p:spPr>
          <a:xfrm>
            <a:off x="9702071" y="4603531"/>
            <a:ext cx="961697" cy="39413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0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1BA4-FBBE-26D9-363D-1A838ACF0208}"/>
              </a:ext>
            </a:extLst>
          </p:cNvPr>
          <p:cNvSpPr>
            <a:spLocks noGrp="1"/>
          </p:cNvSpPr>
          <p:nvPr>
            <p:ph type="title"/>
          </p:nvPr>
        </p:nvSpPr>
        <p:spPr/>
        <p:txBody>
          <a:bodyPr/>
          <a:lstStyle/>
          <a:p>
            <a:r>
              <a:rPr lang="en-US" dirty="0"/>
              <a:t>Visual assessment</a:t>
            </a:r>
          </a:p>
        </p:txBody>
      </p:sp>
      <p:sp>
        <p:nvSpPr>
          <p:cNvPr id="4" name="Footer Placeholder 3">
            <a:extLst>
              <a:ext uri="{FF2B5EF4-FFF2-40B4-BE49-F238E27FC236}">
                <a16:creationId xmlns:a16="http://schemas.microsoft.com/office/drawing/2014/main" id="{257C934F-C951-3377-8C37-62DB8B52E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694A1-65AE-BFAD-D17A-852E66412B84}"/>
              </a:ext>
            </a:extLst>
          </p:cNvPr>
          <p:cNvSpPr>
            <a:spLocks noGrp="1"/>
          </p:cNvSpPr>
          <p:nvPr>
            <p:ph type="sldNum" sz="quarter" idx="12"/>
          </p:nvPr>
        </p:nvSpPr>
        <p:spPr/>
        <p:txBody>
          <a:bodyPr/>
          <a:lstStyle/>
          <a:p>
            <a:fld id="{1D7C6CFA-883D-EE48-A44B-EF5E9D70D114}" type="slidenum">
              <a:rPr lang="en-US" smtClean="0"/>
              <a:t>47</a:t>
            </a:fld>
            <a:endParaRPr lang="en-US"/>
          </a:p>
        </p:txBody>
      </p:sp>
      <p:pic>
        <p:nvPicPr>
          <p:cNvPr id="13" name="Content Placeholder 12" descr="A graph of different colored lines&#10;&#10;Description automatically generated">
            <a:extLst>
              <a:ext uri="{FF2B5EF4-FFF2-40B4-BE49-F238E27FC236}">
                <a16:creationId xmlns:a16="http://schemas.microsoft.com/office/drawing/2014/main" id="{95F53712-B820-F146-68D7-609C562655CD}"/>
              </a:ext>
            </a:extLst>
          </p:cNvPr>
          <p:cNvPicPr>
            <a:picLocks noGrp="1" noChangeAspect="1"/>
          </p:cNvPicPr>
          <p:nvPr>
            <p:ph idx="1"/>
          </p:nvPr>
        </p:nvPicPr>
        <p:blipFill>
          <a:blip r:embed="rId2"/>
          <a:stretch>
            <a:fillRect/>
          </a:stretch>
        </p:blipFill>
        <p:spPr>
          <a:xfrm>
            <a:off x="2057584" y="1435619"/>
            <a:ext cx="8076831" cy="5384554"/>
          </a:xfrm>
        </p:spPr>
      </p:pic>
    </p:spTree>
    <p:extLst>
      <p:ext uri="{BB962C8B-B14F-4D97-AF65-F5344CB8AC3E}">
        <p14:creationId xmlns:p14="http://schemas.microsoft.com/office/powerpoint/2010/main" val="1227528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57DA-1D46-0184-FE37-1049F315A2A0}"/>
              </a:ext>
            </a:extLst>
          </p:cNvPr>
          <p:cNvSpPr>
            <a:spLocks noGrp="1"/>
          </p:cNvSpPr>
          <p:nvPr>
            <p:ph type="title"/>
          </p:nvPr>
        </p:nvSpPr>
        <p:spPr/>
        <p:txBody>
          <a:bodyPr/>
          <a:lstStyle/>
          <a:p>
            <a:r>
              <a:rPr lang="en-US" dirty="0"/>
              <a:t>Flow chart</a:t>
            </a:r>
          </a:p>
        </p:txBody>
      </p:sp>
      <p:pic>
        <p:nvPicPr>
          <p:cNvPr id="7" name="Content Placeholder 6" descr="A graph of a true and false&#10;&#10;Description automatically generated with medium confidence">
            <a:extLst>
              <a:ext uri="{FF2B5EF4-FFF2-40B4-BE49-F238E27FC236}">
                <a16:creationId xmlns:a16="http://schemas.microsoft.com/office/drawing/2014/main" id="{30FE658C-211E-1296-6F71-807D05406CF7}"/>
              </a:ext>
            </a:extLst>
          </p:cNvPr>
          <p:cNvPicPr>
            <a:picLocks noGrp="1" noChangeAspect="1"/>
          </p:cNvPicPr>
          <p:nvPr>
            <p:ph idx="1"/>
          </p:nvPr>
        </p:nvPicPr>
        <p:blipFill rotWithShape="1">
          <a:blip r:embed="rId2"/>
          <a:srcRect r="57015"/>
          <a:stretch/>
        </p:blipFill>
        <p:spPr>
          <a:xfrm>
            <a:off x="3353370" y="1730375"/>
            <a:ext cx="4094328" cy="4762500"/>
          </a:xfrm>
        </p:spPr>
      </p:pic>
      <p:sp>
        <p:nvSpPr>
          <p:cNvPr id="4" name="Footer Placeholder 3">
            <a:extLst>
              <a:ext uri="{FF2B5EF4-FFF2-40B4-BE49-F238E27FC236}">
                <a16:creationId xmlns:a16="http://schemas.microsoft.com/office/drawing/2014/main" id="{B9A9EF4A-99D1-04D7-06FD-D97DFA331E5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17C5EC-3250-E3A1-88D4-CE53420A497C}"/>
              </a:ext>
            </a:extLst>
          </p:cNvPr>
          <p:cNvSpPr>
            <a:spLocks noGrp="1"/>
          </p:cNvSpPr>
          <p:nvPr>
            <p:ph type="sldNum" sz="quarter" idx="12"/>
          </p:nvPr>
        </p:nvSpPr>
        <p:spPr/>
        <p:txBody>
          <a:bodyPr/>
          <a:lstStyle/>
          <a:p>
            <a:fld id="{1D7C6CFA-883D-EE48-A44B-EF5E9D70D114}" type="slidenum">
              <a:rPr lang="en-US" smtClean="0"/>
              <a:t>48</a:t>
            </a:fld>
            <a:endParaRPr lang="en-US"/>
          </a:p>
        </p:txBody>
      </p:sp>
      <p:pic>
        <p:nvPicPr>
          <p:cNvPr id="8" name="Content Placeholder 6" descr="A graph of a true and false&#10;&#10;Description automatically generated with medium confidence">
            <a:extLst>
              <a:ext uri="{FF2B5EF4-FFF2-40B4-BE49-F238E27FC236}">
                <a16:creationId xmlns:a16="http://schemas.microsoft.com/office/drawing/2014/main" id="{9FC12ADE-1AFD-D81B-DEBF-A76CB46A4723}"/>
              </a:ext>
            </a:extLst>
          </p:cNvPr>
          <p:cNvPicPr>
            <a:picLocks noChangeAspect="1"/>
          </p:cNvPicPr>
          <p:nvPr/>
        </p:nvPicPr>
        <p:blipFill rotWithShape="1">
          <a:blip r:embed="rId2"/>
          <a:srcRect l="87976"/>
          <a:stretch/>
        </p:blipFill>
        <p:spPr>
          <a:xfrm>
            <a:off x="7465325" y="1730375"/>
            <a:ext cx="1145275" cy="4762500"/>
          </a:xfrm>
          <a:prstGeom prst="rect">
            <a:avLst/>
          </a:prstGeom>
        </p:spPr>
      </p:pic>
    </p:spTree>
    <p:extLst>
      <p:ext uri="{BB962C8B-B14F-4D97-AF65-F5344CB8AC3E}">
        <p14:creationId xmlns:p14="http://schemas.microsoft.com/office/powerpoint/2010/main" val="3293168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89A4-CB17-3B83-5A19-404014336CAC}"/>
              </a:ext>
            </a:extLst>
          </p:cNvPr>
          <p:cNvSpPr>
            <a:spLocks noGrp="1"/>
          </p:cNvSpPr>
          <p:nvPr>
            <p:ph type="title"/>
          </p:nvPr>
        </p:nvSpPr>
        <p:spPr/>
        <p:txBody>
          <a:bodyPr/>
          <a:lstStyle/>
          <a:p>
            <a:r>
              <a:rPr lang="en-US" dirty="0"/>
              <a:t>Hg-Ni surfaces</a:t>
            </a:r>
          </a:p>
        </p:txBody>
      </p:sp>
      <p:pic>
        <p:nvPicPr>
          <p:cNvPr id="7" name="Content Placeholder 6" descr="A graph of a graph&#10;&#10;Description automatically generated with medium confidence">
            <a:extLst>
              <a:ext uri="{FF2B5EF4-FFF2-40B4-BE49-F238E27FC236}">
                <a16:creationId xmlns:a16="http://schemas.microsoft.com/office/drawing/2014/main" id="{54E397C8-601B-BF1F-2882-223950E16C46}"/>
              </a:ext>
            </a:extLst>
          </p:cNvPr>
          <p:cNvPicPr>
            <a:picLocks noGrp="1" noChangeAspect="1"/>
          </p:cNvPicPr>
          <p:nvPr>
            <p:ph idx="1"/>
          </p:nvPr>
        </p:nvPicPr>
        <p:blipFill>
          <a:blip r:embed="rId2"/>
          <a:stretch>
            <a:fillRect/>
          </a:stretch>
        </p:blipFill>
        <p:spPr>
          <a:xfrm>
            <a:off x="838200" y="2614612"/>
            <a:ext cx="4226720" cy="2817813"/>
          </a:xfrm>
        </p:spPr>
      </p:pic>
      <p:sp>
        <p:nvSpPr>
          <p:cNvPr id="4" name="Footer Placeholder 3">
            <a:extLst>
              <a:ext uri="{FF2B5EF4-FFF2-40B4-BE49-F238E27FC236}">
                <a16:creationId xmlns:a16="http://schemas.microsoft.com/office/drawing/2014/main" id="{5188BAF5-2EA3-F61E-5E15-14914F0A4A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BCB4CB-17EB-7D79-31E9-F713F5A57B66}"/>
              </a:ext>
            </a:extLst>
          </p:cNvPr>
          <p:cNvSpPr>
            <a:spLocks noGrp="1"/>
          </p:cNvSpPr>
          <p:nvPr>
            <p:ph type="sldNum" sz="quarter" idx="12"/>
          </p:nvPr>
        </p:nvSpPr>
        <p:spPr/>
        <p:txBody>
          <a:bodyPr/>
          <a:lstStyle/>
          <a:p>
            <a:fld id="{1D7C6CFA-883D-EE48-A44B-EF5E9D70D114}" type="slidenum">
              <a:rPr lang="en-US" smtClean="0"/>
              <a:t>49</a:t>
            </a:fld>
            <a:endParaRPr lang="en-US"/>
          </a:p>
        </p:txBody>
      </p:sp>
      <p:pic>
        <p:nvPicPr>
          <p:cNvPr id="9" name="Picture 8" descr="A diagram of a triangle&#10;&#10;Description automatically generated">
            <a:extLst>
              <a:ext uri="{FF2B5EF4-FFF2-40B4-BE49-F238E27FC236}">
                <a16:creationId xmlns:a16="http://schemas.microsoft.com/office/drawing/2014/main" id="{0DC545DD-73E3-06BE-DF84-5167660011CE}"/>
              </a:ext>
            </a:extLst>
          </p:cNvPr>
          <p:cNvPicPr>
            <a:picLocks noChangeAspect="1"/>
          </p:cNvPicPr>
          <p:nvPr/>
        </p:nvPicPr>
        <p:blipFill>
          <a:blip r:embed="rId3"/>
          <a:stretch>
            <a:fillRect/>
          </a:stretch>
        </p:blipFill>
        <p:spPr>
          <a:xfrm>
            <a:off x="6096000" y="708021"/>
            <a:ext cx="4424363" cy="2949575"/>
          </a:xfrm>
          <a:prstGeom prst="rect">
            <a:avLst/>
          </a:prstGeom>
        </p:spPr>
      </p:pic>
      <p:pic>
        <p:nvPicPr>
          <p:cNvPr id="11" name="Picture 10" descr="A graph of a graph&#10;&#10;Description automatically generated with medium confidence">
            <a:extLst>
              <a:ext uri="{FF2B5EF4-FFF2-40B4-BE49-F238E27FC236}">
                <a16:creationId xmlns:a16="http://schemas.microsoft.com/office/drawing/2014/main" id="{BFB9E59A-5B7F-EFE7-077B-78808E7963F5}"/>
              </a:ext>
            </a:extLst>
          </p:cNvPr>
          <p:cNvPicPr>
            <a:picLocks noChangeAspect="1"/>
          </p:cNvPicPr>
          <p:nvPr/>
        </p:nvPicPr>
        <p:blipFill>
          <a:blip r:embed="rId4"/>
          <a:stretch>
            <a:fillRect/>
          </a:stretch>
        </p:blipFill>
        <p:spPr>
          <a:xfrm>
            <a:off x="6095999" y="3771900"/>
            <a:ext cx="4424363" cy="2949575"/>
          </a:xfrm>
          <a:prstGeom prst="rect">
            <a:avLst/>
          </a:prstGeom>
        </p:spPr>
      </p:pic>
      <p:sp>
        <p:nvSpPr>
          <p:cNvPr id="12" name="TextBox 11">
            <a:extLst>
              <a:ext uri="{FF2B5EF4-FFF2-40B4-BE49-F238E27FC236}">
                <a16:creationId xmlns:a16="http://schemas.microsoft.com/office/drawing/2014/main" id="{6BF0AF5A-9EA4-4407-815D-E18F7AB1B473}"/>
              </a:ext>
            </a:extLst>
          </p:cNvPr>
          <p:cNvSpPr txBox="1"/>
          <p:nvPr/>
        </p:nvSpPr>
        <p:spPr>
          <a:xfrm>
            <a:off x="838200" y="2382983"/>
            <a:ext cx="5189241"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No interaction: Hg + 3/(1+exp(-4Ni)) </a:t>
            </a:r>
          </a:p>
        </p:txBody>
      </p:sp>
      <p:sp>
        <p:nvSpPr>
          <p:cNvPr id="13" name="TextBox 12">
            <a:extLst>
              <a:ext uri="{FF2B5EF4-FFF2-40B4-BE49-F238E27FC236}">
                <a16:creationId xmlns:a16="http://schemas.microsoft.com/office/drawing/2014/main" id="{E26F6240-38EA-8E2E-844B-73EDD6B566F8}"/>
              </a:ext>
            </a:extLst>
          </p:cNvPr>
          <p:cNvSpPr txBox="1"/>
          <p:nvPr/>
        </p:nvSpPr>
        <p:spPr>
          <a:xfrm>
            <a:off x="6487903" y="465128"/>
            <a:ext cx="5307863"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Multiplicative interaction: +0.35Hg*Ni</a:t>
            </a:r>
          </a:p>
        </p:txBody>
      </p:sp>
      <p:sp>
        <p:nvSpPr>
          <p:cNvPr id="14" name="TextBox 13">
            <a:extLst>
              <a:ext uri="{FF2B5EF4-FFF2-40B4-BE49-F238E27FC236}">
                <a16:creationId xmlns:a16="http://schemas.microsoft.com/office/drawing/2014/main" id="{7F7D5B64-9233-F354-F838-5370FC92C1B0}"/>
              </a:ext>
            </a:extLst>
          </p:cNvPr>
          <p:cNvSpPr txBox="1"/>
          <p:nvPr/>
        </p:nvSpPr>
        <p:spPr>
          <a:xfrm>
            <a:off x="6487903" y="3547565"/>
            <a:ext cx="5586786"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Polynomial interaction: +0.13Hg*(Ni-1)</a:t>
            </a:r>
            <a:r>
              <a:rPr lang="en-US" sz="2400" baseline="30000" dirty="0">
                <a:latin typeface="Roboto" panose="02000000000000000000" pitchFamily="2" charset="0"/>
                <a:ea typeface="Roboto" panose="02000000000000000000" pitchFamily="2" charset="0"/>
              </a:rPr>
              <a:t>2</a:t>
            </a:r>
            <a:endParaRPr lang="en-US"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089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7BFC-B513-4F00-048E-0581BBEE14FF}"/>
              </a:ext>
            </a:extLst>
          </p:cNvPr>
          <p:cNvSpPr>
            <a:spLocks noGrp="1"/>
          </p:cNvSpPr>
          <p:nvPr>
            <p:ph type="title"/>
          </p:nvPr>
        </p:nvSpPr>
        <p:spPr/>
        <p:txBody>
          <a:bodyPr>
            <a:normAutofit/>
          </a:bodyPr>
          <a:lstStyle/>
          <a:p>
            <a:r>
              <a:rPr lang="en-US" sz="4400" dirty="0">
                <a:latin typeface="Roboto" panose="02000000000000000000" pitchFamily="2" charset="0"/>
                <a:ea typeface="Roboto" panose="02000000000000000000" pitchFamily="2" charset="0"/>
              </a:rPr>
              <a:t>A mixtures approach to risk assessment</a:t>
            </a:r>
            <a:endParaRPr lang="en-US" dirty="0"/>
          </a:p>
        </p:txBody>
      </p:sp>
      <p:sp>
        <p:nvSpPr>
          <p:cNvPr id="4" name="Footer Placeholder 3">
            <a:extLst>
              <a:ext uri="{FF2B5EF4-FFF2-40B4-BE49-F238E27FC236}">
                <a16:creationId xmlns:a16="http://schemas.microsoft.com/office/drawing/2014/main" id="{BA8AE9F4-0DB1-C887-A2CF-18CC872B6B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30279ED-ECD6-43A9-8CE1-A945578929BC}"/>
              </a:ext>
            </a:extLst>
          </p:cNvPr>
          <p:cNvSpPr>
            <a:spLocks noGrp="1"/>
          </p:cNvSpPr>
          <p:nvPr>
            <p:ph type="sldNum" sz="quarter" idx="12"/>
          </p:nvPr>
        </p:nvSpPr>
        <p:spPr/>
        <p:txBody>
          <a:bodyPr/>
          <a:lstStyle/>
          <a:p>
            <a:fld id="{1D7C6CFA-883D-EE48-A44B-EF5E9D70D114}" type="slidenum">
              <a:rPr lang="en-US" smtClean="0"/>
              <a:t>5</a:t>
            </a:fld>
            <a:endParaRPr lang="en-US"/>
          </a:p>
        </p:txBody>
      </p:sp>
      <p:pic>
        <p:nvPicPr>
          <p:cNvPr id="9" name="Picture 8" descr="A diagram of different types of minerals&#10;&#10;Description automatically generated">
            <a:extLst>
              <a:ext uri="{FF2B5EF4-FFF2-40B4-BE49-F238E27FC236}">
                <a16:creationId xmlns:a16="http://schemas.microsoft.com/office/drawing/2014/main" id="{D43BD8C6-DAF2-BF64-14A8-5D5483A869CB}"/>
              </a:ext>
            </a:extLst>
          </p:cNvPr>
          <p:cNvPicPr>
            <a:picLocks noChangeAspect="1"/>
          </p:cNvPicPr>
          <p:nvPr/>
        </p:nvPicPr>
        <p:blipFill>
          <a:blip r:embed="rId2"/>
          <a:stretch>
            <a:fillRect/>
          </a:stretch>
        </p:blipFill>
        <p:spPr>
          <a:xfrm>
            <a:off x="2501520" y="639845"/>
            <a:ext cx="7188959" cy="7188959"/>
          </a:xfrm>
          <a:prstGeom prst="rect">
            <a:avLst/>
          </a:prstGeom>
        </p:spPr>
      </p:pic>
    </p:spTree>
    <p:extLst>
      <p:ext uri="{BB962C8B-B14F-4D97-AF65-F5344CB8AC3E}">
        <p14:creationId xmlns:p14="http://schemas.microsoft.com/office/powerpoint/2010/main" val="331101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6CAB-59B9-BEA2-0282-25703FB5A3A1}"/>
              </a:ext>
            </a:extLst>
          </p:cNvPr>
          <p:cNvSpPr>
            <a:spLocks noGrp="1"/>
          </p:cNvSpPr>
          <p:nvPr>
            <p:ph type="title"/>
          </p:nvPr>
        </p:nvSpPr>
        <p:spPr/>
        <p:txBody>
          <a:bodyPr/>
          <a:lstStyle/>
          <a:p>
            <a:r>
              <a:rPr lang="en-US" dirty="0"/>
              <a:t>Full visual assessment of Hg-Ni</a:t>
            </a:r>
          </a:p>
        </p:txBody>
      </p:sp>
      <p:sp>
        <p:nvSpPr>
          <p:cNvPr id="3" name="Content Placeholder 2">
            <a:extLst>
              <a:ext uri="{FF2B5EF4-FFF2-40B4-BE49-F238E27FC236}">
                <a16:creationId xmlns:a16="http://schemas.microsoft.com/office/drawing/2014/main" id="{1AB0E252-1694-BF1C-71FB-D51EAFF9F82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B7BD2A7-9B45-5DFE-A298-1139B827CB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9C243E-8471-C2B1-3FA4-19759B243769}"/>
              </a:ext>
            </a:extLst>
          </p:cNvPr>
          <p:cNvSpPr>
            <a:spLocks noGrp="1"/>
          </p:cNvSpPr>
          <p:nvPr>
            <p:ph type="sldNum" sz="quarter" idx="12"/>
          </p:nvPr>
        </p:nvSpPr>
        <p:spPr/>
        <p:txBody>
          <a:bodyPr/>
          <a:lstStyle/>
          <a:p>
            <a:fld id="{1D7C6CFA-883D-EE48-A44B-EF5E9D70D114}" type="slidenum">
              <a:rPr lang="en-US" smtClean="0"/>
              <a:t>50</a:t>
            </a:fld>
            <a:endParaRPr lang="en-US"/>
          </a:p>
        </p:txBody>
      </p:sp>
      <p:pic>
        <p:nvPicPr>
          <p:cNvPr id="6" name="Content Placeholder 6" descr="A screenshot of a graph&#10;&#10;Description automatically generated">
            <a:extLst>
              <a:ext uri="{FF2B5EF4-FFF2-40B4-BE49-F238E27FC236}">
                <a16:creationId xmlns:a16="http://schemas.microsoft.com/office/drawing/2014/main" id="{24D25B11-2C88-3336-7FBC-FC18E3C2929C}"/>
              </a:ext>
            </a:extLst>
          </p:cNvPr>
          <p:cNvPicPr>
            <a:picLocks noChangeAspect="1"/>
          </p:cNvPicPr>
          <p:nvPr/>
        </p:nvPicPr>
        <p:blipFill>
          <a:blip r:embed="rId2"/>
          <a:stretch>
            <a:fillRect/>
          </a:stretch>
        </p:blipFill>
        <p:spPr>
          <a:xfrm>
            <a:off x="1989533" y="1396205"/>
            <a:ext cx="8083155" cy="5388770"/>
          </a:xfrm>
          <a:prstGeom prst="rect">
            <a:avLst/>
          </a:prstGeom>
        </p:spPr>
      </p:pic>
    </p:spTree>
    <p:extLst>
      <p:ext uri="{BB962C8B-B14F-4D97-AF65-F5344CB8AC3E}">
        <p14:creationId xmlns:p14="http://schemas.microsoft.com/office/powerpoint/2010/main" val="45197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7F10-CC68-F447-E1F4-C4F755AB5AF6}"/>
              </a:ext>
            </a:extLst>
          </p:cNvPr>
          <p:cNvSpPr>
            <a:spLocks noGrp="1"/>
          </p:cNvSpPr>
          <p:nvPr>
            <p:ph type="title"/>
          </p:nvPr>
        </p:nvSpPr>
        <p:spPr/>
        <p:txBody>
          <a:bodyPr/>
          <a:lstStyle/>
          <a:p>
            <a:r>
              <a:rPr lang="en-US" dirty="0"/>
              <a:t>Full visual assessment of race-Hg</a:t>
            </a:r>
          </a:p>
        </p:txBody>
      </p:sp>
      <p:sp>
        <p:nvSpPr>
          <p:cNvPr id="3" name="Content Placeholder 2">
            <a:extLst>
              <a:ext uri="{FF2B5EF4-FFF2-40B4-BE49-F238E27FC236}">
                <a16:creationId xmlns:a16="http://schemas.microsoft.com/office/drawing/2014/main" id="{1D5151A6-B79A-147C-1A35-D19AE7E0DC3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E0F0956-9A13-2A01-DB20-8653C5CC7F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41684D-DD90-AC7B-E83E-F38DE1BFB0C8}"/>
              </a:ext>
            </a:extLst>
          </p:cNvPr>
          <p:cNvSpPr>
            <a:spLocks noGrp="1"/>
          </p:cNvSpPr>
          <p:nvPr>
            <p:ph type="sldNum" sz="quarter" idx="12"/>
          </p:nvPr>
        </p:nvSpPr>
        <p:spPr/>
        <p:txBody>
          <a:bodyPr/>
          <a:lstStyle/>
          <a:p>
            <a:fld id="{1D7C6CFA-883D-EE48-A44B-EF5E9D70D114}" type="slidenum">
              <a:rPr lang="en-US" smtClean="0"/>
              <a:t>51</a:t>
            </a:fld>
            <a:endParaRPr lang="en-US"/>
          </a:p>
        </p:txBody>
      </p:sp>
      <p:pic>
        <p:nvPicPr>
          <p:cNvPr id="6" name="Content Placeholder 6" descr="A collage of different colored lines&#10;&#10;Description automatically generated">
            <a:extLst>
              <a:ext uri="{FF2B5EF4-FFF2-40B4-BE49-F238E27FC236}">
                <a16:creationId xmlns:a16="http://schemas.microsoft.com/office/drawing/2014/main" id="{AD2CED55-2A3C-31C8-A7CB-045B901B35FE}"/>
              </a:ext>
            </a:extLst>
          </p:cNvPr>
          <p:cNvPicPr>
            <a:picLocks noChangeAspect="1"/>
          </p:cNvPicPr>
          <p:nvPr/>
        </p:nvPicPr>
        <p:blipFill>
          <a:blip r:embed="rId2"/>
          <a:stretch>
            <a:fillRect/>
          </a:stretch>
        </p:blipFill>
        <p:spPr>
          <a:xfrm>
            <a:off x="2722892" y="1498599"/>
            <a:ext cx="6746215" cy="5222876"/>
          </a:xfrm>
          <a:prstGeom prst="rect">
            <a:avLst/>
          </a:prstGeom>
        </p:spPr>
      </p:pic>
    </p:spTree>
    <p:extLst>
      <p:ext uri="{BB962C8B-B14F-4D97-AF65-F5344CB8AC3E}">
        <p14:creationId xmlns:p14="http://schemas.microsoft.com/office/powerpoint/2010/main" val="2180888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717C-F8FC-E92B-E9E1-28EFFF45281E}"/>
              </a:ext>
            </a:extLst>
          </p:cNvPr>
          <p:cNvSpPr>
            <a:spLocks noGrp="1"/>
          </p:cNvSpPr>
          <p:nvPr>
            <p:ph type="title"/>
          </p:nvPr>
        </p:nvSpPr>
        <p:spPr/>
        <p:txBody>
          <a:bodyPr/>
          <a:lstStyle/>
          <a:p>
            <a:r>
              <a:rPr lang="en-US" dirty="0"/>
              <a:t>Run-times</a:t>
            </a:r>
          </a:p>
        </p:txBody>
      </p:sp>
      <p:sp>
        <p:nvSpPr>
          <p:cNvPr id="3" name="Content Placeholder 2">
            <a:extLst>
              <a:ext uri="{FF2B5EF4-FFF2-40B4-BE49-F238E27FC236}">
                <a16:creationId xmlns:a16="http://schemas.microsoft.com/office/drawing/2014/main" id="{A66DE40B-44FD-EE3F-8072-498A8E7C8CE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770D6C5-7607-8F61-A275-D6CE0CF251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A176F-A1D3-605C-C265-2348F7C49111}"/>
              </a:ext>
            </a:extLst>
          </p:cNvPr>
          <p:cNvSpPr>
            <a:spLocks noGrp="1"/>
          </p:cNvSpPr>
          <p:nvPr>
            <p:ph type="sldNum" sz="quarter" idx="12"/>
          </p:nvPr>
        </p:nvSpPr>
        <p:spPr/>
        <p:txBody>
          <a:bodyPr/>
          <a:lstStyle/>
          <a:p>
            <a:fld id="{1D7C6CFA-883D-EE48-A44B-EF5E9D70D114}" type="slidenum">
              <a:rPr lang="en-US" smtClean="0"/>
              <a:t>52</a:t>
            </a:fld>
            <a:endParaRPr lang="en-US"/>
          </a:p>
        </p:txBody>
      </p:sp>
      <p:pic>
        <p:nvPicPr>
          <p:cNvPr id="6" name="Picture 5">
            <a:extLst>
              <a:ext uri="{FF2B5EF4-FFF2-40B4-BE49-F238E27FC236}">
                <a16:creationId xmlns:a16="http://schemas.microsoft.com/office/drawing/2014/main" id="{AC978240-280E-4FA8-BDB2-45E66C47C89E}"/>
              </a:ext>
            </a:extLst>
          </p:cNvPr>
          <p:cNvPicPr>
            <a:picLocks noChangeAspect="1"/>
          </p:cNvPicPr>
          <p:nvPr/>
        </p:nvPicPr>
        <p:blipFill>
          <a:blip r:embed="rId2"/>
          <a:stretch>
            <a:fillRect/>
          </a:stretch>
        </p:blipFill>
        <p:spPr>
          <a:xfrm>
            <a:off x="1943429" y="1690688"/>
            <a:ext cx="8305141" cy="4621212"/>
          </a:xfrm>
          <a:prstGeom prst="rect">
            <a:avLst/>
          </a:prstGeom>
        </p:spPr>
      </p:pic>
    </p:spTree>
    <p:extLst>
      <p:ext uri="{BB962C8B-B14F-4D97-AF65-F5344CB8AC3E}">
        <p14:creationId xmlns:p14="http://schemas.microsoft.com/office/powerpoint/2010/main" val="3802807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1B660-EE67-3DE8-79E2-FEC3E9D3139F}"/>
              </a:ext>
            </a:extLst>
          </p:cNvPr>
          <p:cNvSpPr>
            <a:spLocks noGrp="1"/>
          </p:cNvSpPr>
          <p:nvPr>
            <p:ph type="title"/>
          </p:nvPr>
        </p:nvSpPr>
        <p:spPr/>
        <p:txBody>
          <a:bodyPr/>
          <a:lstStyle/>
          <a:p>
            <a:r>
              <a:rPr lang="en-US" dirty="0"/>
              <a:t>Run-times of stratified models</a:t>
            </a:r>
          </a:p>
        </p:txBody>
      </p:sp>
      <p:sp>
        <p:nvSpPr>
          <p:cNvPr id="3" name="Content Placeholder 2">
            <a:extLst>
              <a:ext uri="{FF2B5EF4-FFF2-40B4-BE49-F238E27FC236}">
                <a16:creationId xmlns:a16="http://schemas.microsoft.com/office/drawing/2014/main" id="{8A93ECF5-1270-AF07-9547-DA44A33D583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6406058-5ED7-F85C-91DB-D5BC0E66DD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BE151A-311F-FD2F-6BA9-A4CD643EA78D}"/>
              </a:ext>
            </a:extLst>
          </p:cNvPr>
          <p:cNvSpPr>
            <a:spLocks noGrp="1"/>
          </p:cNvSpPr>
          <p:nvPr>
            <p:ph type="sldNum" sz="quarter" idx="12"/>
          </p:nvPr>
        </p:nvSpPr>
        <p:spPr/>
        <p:txBody>
          <a:bodyPr/>
          <a:lstStyle/>
          <a:p>
            <a:fld id="{1D7C6CFA-883D-EE48-A44B-EF5E9D70D114}" type="slidenum">
              <a:rPr lang="en-US" smtClean="0"/>
              <a:t>53</a:t>
            </a:fld>
            <a:endParaRPr lang="en-US"/>
          </a:p>
        </p:txBody>
      </p:sp>
      <p:pic>
        <p:nvPicPr>
          <p:cNvPr id="6" name="Picture 5">
            <a:extLst>
              <a:ext uri="{FF2B5EF4-FFF2-40B4-BE49-F238E27FC236}">
                <a16:creationId xmlns:a16="http://schemas.microsoft.com/office/drawing/2014/main" id="{FC07F6BF-4BF3-2E9A-B921-33C768DE1077}"/>
              </a:ext>
            </a:extLst>
          </p:cNvPr>
          <p:cNvPicPr>
            <a:picLocks noChangeAspect="1"/>
          </p:cNvPicPr>
          <p:nvPr/>
        </p:nvPicPr>
        <p:blipFill>
          <a:blip r:embed="rId2"/>
          <a:stretch>
            <a:fillRect/>
          </a:stretch>
        </p:blipFill>
        <p:spPr>
          <a:xfrm>
            <a:off x="2209800" y="1451513"/>
            <a:ext cx="7772400" cy="4904837"/>
          </a:xfrm>
          <a:prstGeom prst="rect">
            <a:avLst/>
          </a:prstGeom>
        </p:spPr>
      </p:pic>
    </p:spTree>
    <p:extLst>
      <p:ext uri="{BB962C8B-B14F-4D97-AF65-F5344CB8AC3E}">
        <p14:creationId xmlns:p14="http://schemas.microsoft.com/office/powerpoint/2010/main" val="357207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7DF7-D882-5733-8631-BA3AFC7DF6F6}"/>
              </a:ext>
            </a:extLst>
          </p:cNvPr>
          <p:cNvSpPr>
            <a:spLocks noGrp="1"/>
          </p:cNvSpPr>
          <p:nvPr>
            <p:ph type="title"/>
          </p:nvPr>
        </p:nvSpPr>
        <p:spPr/>
        <p:txBody>
          <a:bodyPr/>
          <a:lstStyle/>
          <a:p>
            <a:r>
              <a:rPr lang="en-US" dirty="0"/>
              <a:t>Mixtures come with statistical challenges</a:t>
            </a:r>
          </a:p>
        </p:txBody>
      </p:sp>
      <p:sp>
        <p:nvSpPr>
          <p:cNvPr id="3" name="Content Placeholder 2">
            <a:extLst>
              <a:ext uri="{FF2B5EF4-FFF2-40B4-BE49-F238E27FC236}">
                <a16:creationId xmlns:a16="http://schemas.microsoft.com/office/drawing/2014/main" id="{1705ED13-251C-7442-E212-9E4EB3A6DBF8}"/>
              </a:ext>
            </a:extLst>
          </p:cNvPr>
          <p:cNvSpPr>
            <a:spLocks noGrp="1"/>
          </p:cNvSpPr>
          <p:nvPr>
            <p:ph idx="1"/>
          </p:nvPr>
        </p:nvSpPr>
        <p:spPr/>
        <p:txBody>
          <a:bodyPr/>
          <a:lstStyle/>
          <a:p>
            <a:r>
              <a:rPr lang="en-US" dirty="0"/>
              <a:t>High-dimensionality</a:t>
            </a:r>
          </a:p>
          <a:p>
            <a:r>
              <a:rPr lang="en-US" dirty="0"/>
              <a:t>Multicollinearity</a:t>
            </a:r>
          </a:p>
          <a:p>
            <a:r>
              <a:rPr lang="en-US" dirty="0"/>
              <a:t>Non-linear univariate effects</a:t>
            </a:r>
          </a:p>
          <a:p>
            <a:r>
              <a:rPr lang="en-US" dirty="0"/>
              <a:t>Non-additive interaction effects</a:t>
            </a:r>
          </a:p>
          <a:p>
            <a:endParaRPr lang="en-US" dirty="0"/>
          </a:p>
          <a:p>
            <a:pPr marL="0" indent="0">
              <a:buNone/>
            </a:pPr>
            <a:r>
              <a:rPr lang="en-US" dirty="0">
                <a:sym typeface="Wingdings" pitchFamily="2" charset="2"/>
              </a:rPr>
              <a:t> the typical multiple linear regression framework is insufficient</a:t>
            </a:r>
            <a:endParaRPr lang="en-US" dirty="0"/>
          </a:p>
        </p:txBody>
      </p:sp>
      <p:sp>
        <p:nvSpPr>
          <p:cNvPr id="4" name="Footer Placeholder 3">
            <a:extLst>
              <a:ext uri="{FF2B5EF4-FFF2-40B4-BE49-F238E27FC236}">
                <a16:creationId xmlns:a16="http://schemas.microsoft.com/office/drawing/2014/main" id="{A9963AC8-8897-1633-EE1C-441C3751BADE}"/>
              </a:ext>
            </a:extLst>
          </p:cNvPr>
          <p:cNvSpPr>
            <a:spLocks noGrp="1"/>
          </p:cNvSpPr>
          <p:nvPr>
            <p:ph type="ftr" sz="quarter" idx="11"/>
          </p:nvPr>
        </p:nvSpPr>
        <p:spPr/>
        <p:txBody>
          <a:bodyPr/>
          <a:lstStyle/>
          <a:p>
            <a:r>
              <a:rPr lang="en-US" dirty="0"/>
              <a:t>(Yu et al., 2022)</a:t>
            </a:r>
          </a:p>
        </p:txBody>
      </p:sp>
      <p:sp>
        <p:nvSpPr>
          <p:cNvPr id="5" name="Slide Number Placeholder 4">
            <a:extLst>
              <a:ext uri="{FF2B5EF4-FFF2-40B4-BE49-F238E27FC236}">
                <a16:creationId xmlns:a16="http://schemas.microsoft.com/office/drawing/2014/main" id="{2F4B6146-F53D-27CF-0410-5111206A606A}"/>
              </a:ext>
            </a:extLst>
          </p:cNvPr>
          <p:cNvSpPr>
            <a:spLocks noGrp="1"/>
          </p:cNvSpPr>
          <p:nvPr>
            <p:ph type="sldNum" sz="quarter" idx="12"/>
          </p:nvPr>
        </p:nvSpPr>
        <p:spPr/>
        <p:txBody>
          <a:bodyPr/>
          <a:lstStyle/>
          <a:p>
            <a:fld id="{1D7C6CFA-883D-EE48-A44B-EF5E9D70D114}" type="slidenum">
              <a:rPr lang="en-US" smtClean="0"/>
              <a:t>6</a:t>
            </a:fld>
            <a:endParaRPr lang="en-US"/>
          </a:p>
        </p:txBody>
      </p:sp>
      <p:sp>
        <p:nvSpPr>
          <p:cNvPr id="6" name="Rounded Rectangle 5">
            <a:extLst>
              <a:ext uri="{FF2B5EF4-FFF2-40B4-BE49-F238E27FC236}">
                <a16:creationId xmlns:a16="http://schemas.microsoft.com/office/drawing/2014/main" id="{F7CA0AFC-10E8-9153-B11C-FF56B57E7D16}"/>
              </a:ext>
            </a:extLst>
          </p:cNvPr>
          <p:cNvSpPr/>
          <p:nvPr/>
        </p:nvSpPr>
        <p:spPr>
          <a:xfrm>
            <a:off x="838200" y="3715420"/>
            <a:ext cx="5426122" cy="51715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25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E0E5-C684-1599-0CE8-D4DCA5823E75}"/>
              </a:ext>
            </a:extLst>
          </p:cNvPr>
          <p:cNvSpPr>
            <a:spLocks noGrp="1"/>
          </p:cNvSpPr>
          <p:nvPr>
            <p:ph type="title"/>
          </p:nvPr>
        </p:nvSpPr>
        <p:spPr/>
        <p:txBody>
          <a:bodyPr/>
          <a:lstStyle/>
          <a:p>
            <a:r>
              <a:rPr lang="en-US" dirty="0"/>
              <a:t>Non-additive interaction</a:t>
            </a:r>
          </a:p>
        </p:txBody>
      </p:sp>
      <p:sp>
        <p:nvSpPr>
          <p:cNvPr id="3" name="Content Placeholder 2">
            <a:extLst>
              <a:ext uri="{FF2B5EF4-FFF2-40B4-BE49-F238E27FC236}">
                <a16:creationId xmlns:a16="http://schemas.microsoft.com/office/drawing/2014/main" id="{75FA6702-22B8-697B-BD46-A83D3979CE30}"/>
              </a:ext>
            </a:extLst>
          </p:cNvPr>
          <p:cNvSpPr>
            <a:spLocks noGrp="1"/>
          </p:cNvSpPr>
          <p:nvPr>
            <p:ph idx="1"/>
          </p:nvPr>
        </p:nvSpPr>
        <p:spPr/>
        <p:txBody>
          <a:bodyPr/>
          <a:lstStyle/>
          <a:p>
            <a:pPr marL="0" indent="0">
              <a:lnSpc>
                <a:spcPct val="100000"/>
              </a:lnSpc>
              <a:buNone/>
            </a:pPr>
            <a:r>
              <a:rPr lang="en-US" dirty="0"/>
              <a:t>Additive effect:</a:t>
            </a:r>
          </a:p>
          <a:p>
            <a:pPr marL="0" indent="0">
              <a:lnSpc>
                <a:spcPct val="100000"/>
              </a:lnSpc>
              <a:buNone/>
            </a:pPr>
            <a:endParaRPr lang="en-US" dirty="0"/>
          </a:p>
          <a:p>
            <a:pPr marL="0" indent="0">
              <a:lnSpc>
                <a:spcPct val="100000"/>
              </a:lnSpc>
              <a:buNone/>
            </a:pPr>
            <a:r>
              <a:rPr lang="en-US" dirty="0"/>
              <a:t>Non-additive interaction effect:</a:t>
            </a:r>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An example fitted linear regression…</a:t>
            </a:r>
          </a:p>
        </p:txBody>
      </p:sp>
      <p:sp>
        <p:nvSpPr>
          <p:cNvPr id="4" name="Footer Placeholder 3">
            <a:extLst>
              <a:ext uri="{FF2B5EF4-FFF2-40B4-BE49-F238E27FC236}">
                <a16:creationId xmlns:a16="http://schemas.microsoft.com/office/drawing/2014/main" id="{1F4D798D-3967-087A-C616-DC1E8D2EE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4FBBC0-420B-49E4-9F11-0B0189010CE5}"/>
              </a:ext>
            </a:extLst>
          </p:cNvPr>
          <p:cNvSpPr>
            <a:spLocks noGrp="1"/>
          </p:cNvSpPr>
          <p:nvPr>
            <p:ph type="sldNum" sz="quarter" idx="12"/>
          </p:nvPr>
        </p:nvSpPr>
        <p:spPr/>
        <p:txBody>
          <a:bodyPr/>
          <a:lstStyle/>
          <a:p>
            <a:fld id="{1D7C6CFA-883D-EE48-A44B-EF5E9D70D114}" type="slidenum">
              <a:rPr lang="en-US" smtClean="0"/>
              <a:t>7</a:t>
            </a:fld>
            <a:endParaRPr lang="en-US"/>
          </a:p>
        </p:txBody>
      </p:sp>
      <p:pic>
        <p:nvPicPr>
          <p:cNvPr id="6" name="Picture 5">
            <a:extLst>
              <a:ext uri="{FF2B5EF4-FFF2-40B4-BE49-F238E27FC236}">
                <a16:creationId xmlns:a16="http://schemas.microsoft.com/office/drawing/2014/main" id="{9C9D4F57-FE01-26B7-B29A-C6DFCD1EBD24}"/>
              </a:ext>
            </a:extLst>
          </p:cNvPr>
          <p:cNvPicPr>
            <a:picLocks noChangeAspect="1"/>
          </p:cNvPicPr>
          <p:nvPr/>
        </p:nvPicPr>
        <p:blipFill>
          <a:blip r:embed="rId2"/>
          <a:stretch>
            <a:fillRect/>
          </a:stretch>
        </p:blipFill>
        <p:spPr>
          <a:xfrm>
            <a:off x="1976934" y="2394279"/>
            <a:ext cx="8238131" cy="437297"/>
          </a:xfrm>
          <a:prstGeom prst="rect">
            <a:avLst/>
          </a:prstGeom>
        </p:spPr>
      </p:pic>
      <p:pic>
        <p:nvPicPr>
          <p:cNvPr id="7" name="Picture 6">
            <a:extLst>
              <a:ext uri="{FF2B5EF4-FFF2-40B4-BE49-F238E27FC236}">
                <a16:creationId xmlns:a16="http://schemas.microsoft.com/office/drawing/2014/main" id="{3C1BB275-CB2E-918B-77D8-69A0D334DAE8}"/>
              </a:ext>
            </a:extLst>
          </p:cNvPr>
          <p:cNvPicPr>
            <a:picLocks noChangeAspect="1"/>
          </p:cNvPicPr>
          <p:nvPr/>
        </p:nvPicPr>
        <p:blipFill>
          <a:blip r:embed="rId3"/>
          <a:stretch>
            <a:fillRect/>
          </a:stretch>
        </p:blipFill>
        <p:spPr>
          <a:xfrm>
            <a:off x="241397" y="3561758"/>
            <a:ext cx="11709206" cy="462526"/>
          </a:xfrm>
          <a:prstGeom prst="rect">
            <a:avLst/>
          </a:prstGeom>
        </p:spPr>
      </p:pic>
      <p:pic>
        <p:nvPicPr>
          <p:cNvPr id="9" name="Picture 8">
            <a:extLst>
              <a:ext uri="{FF2B5EF4-FFF2-40B4-BE49-F238E27FC236}">
                <a16:creationId xmlns:a16="http://schemas.microsoft.com/office/drawing/2014/main" id="{93F7A91E-F79D-4544-D111-06FC3DEC83BA}"/>
              </a:ext>
            </a:extLst>
          </p:cNvPr>
          <p:cNvPicPr>
            <a:picLocks noChangeAspect="1"/>
          </p:cNvPicPr>
          <p:nvPr/>
        </p:nvPicPr>
        <p:blipFill>
          <a:blip r:embed="rId4"/>
          <a:stretch>
            <a:fillRect/>
          </a:stretch>
        </p:blipFill>
        <p:spPr>
          <a:xfrm>
            <a:off x="3631122" y="5264308"/>
            <a:ext cx="4929753" cy="631046"/>
          </a:xfrm>
          <a:prstGeom prst="rect">
            <a:avLst/>
          </a:prstGeom>
        </p:spPr>
      </p:pic>
    </p:spTree>
    <p:extLst>
      <p:ext uri="{BB962C8B-B14F-4D97-AF65-F5344CB8AC3E}">
        <p14:creationId xmlns:p14="http://schemas.microsoft.com/office/powerpoint/2010/main" val="93265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69FF-CBDF-D614-D4BD-DB4CCA4E1AD4}"/>
              </a:ext>
            </a:extLst>
          </p:cNvPr>
          <p:cNvSpPr>
            <a:spLocks noGrp="1"/>
          </p:cNvSpPr>
          <p:nvPr>
            <p:ph type="title"/>
          </p:nvPr>
        </p:nvSpPr>
        <p:spPr/>
        <p:txBody>
          <a:bodyPr/>
          <a:lstStyle/>
          <a:p>
            <a:r>
              <a:rPr lang="en-US" dirty="0"/>
              <a:t>Interactions have many functional forms</a:t>
            </a:r>
          </a:p>
        </p:txBody>
      </p:sp>
      <p:sp>
        <p:nvSpPr>
          <p:cNvPr id="4" name="Footer Placeholder 3">
            <a:extLst>
              <a:ext uri="{FF2B5EF4-FFF2-40B4-BE49-F238E27FC236}">
                <a16:creationId xmlns:a16="http://schemas.microsoft.com/office/drawing/2014/main" id="{98EE7158-716B-7E17-B72F-9ACC5BB978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5D291A-908E-080A-9BDF-C50F56EE80C7}"/>
              </a:ext>
            </a:extLst>
          </p:cNvPr>
          <p:cNvSpPr>
            <a:spLocks noGrp="1"/>
          </p:cNvSpPr>
          <p:nvPr>
            <p:ph type="sldNum" sz="quarter" idx="12"/>
          </p:nvPr>
        </p:nvSpPr>
        <p:spPr/>
        <p:txBody>
          <a:bodyPr/>
          <a:lstStyle/>
          <a:p>
            <a:fld id="{1D7C6CFA-883D-EE48-A44B-EF5E9D70D114}" type="slidenum">
              <a:rPr lang="en-US" smtClean="0"/>
              <a:t>8</a:t>
            </a:fld>
            <a:endParaRPr lang="en-US"/>
          </a:p>
        </p:txBody>
      </p:sp>
      <p:grpSp>
        <p:nvGrpSpPr>
          <p:cNvPr id="12" name="Group 11">
            <a:extLst>
              <a:ext uri="{FF2B5EF4-FFF2-40B4-BE49-F238E27FC236}">
                <a16:creationId xmlns:a16="http://schemas.microsoft.com/office/drawing/2014/main" id="{F80A6074-5874-1C5D-EC5E-2C608417CF20}"/>
              </a:ext>
            </a:extLst>
          </p:cNvPr>
          <p:cNvGrpSpPr/>
          <p:nvPr/>
        </p:nvGrpSpPr>
        <p:grpSpPr>
          <a:xfrm>
            <a:off x="47083" y="2060736"/>
            <a:ext cx="3922383" cy="3137907"/>
            <a:chOff x="325526" y="1721395"/>
            <a:chExt cx="3922383" cy="3137907"/>
          </a:xfrm>
        </p:grpSpPr>
        <p:pic>
          <p:nvPicPr>
            <p:cNvPr id="10" name="Content Placeholder 10" descr="A graph of a graph of a graph&#10;&#10;Description automatically generated with medium confidence">
              <a:extLst>
                <a:ext uri="{FF2B5EF4-FFF2-40B4-BE49-F238E27FC236}">
                  <a16:creationId xmlns:a16="http://schemas.microsoft.com/office/drawing/2014/main" id="{F86C5756-D0DF-6644-5B0C-73EB557BE821}"/>
                </a:ext>
              </a:extLst>
            </p:cNvPr>
            <p:cNvPicPr>
              <a:picLocks noChangeAspect="1"/>
            </p:cNvPicPr>
            <p:nvPr/>
          </p:nvPicPr>
          <p:blipFill>
            <a:blip r:embed="rId3"/>
            <a:stretch>
              <a:fillRect/>
            </a:stretch>
          </p:blipFill>
          <p:spPr>
            <a:xfrm>
              <a:off x="325526" y="1721395"/>
              <a:ext cx="3922383" cy="3137907"/>
            </a:xfrm>
            <a:prstGeom prst="rect">
              <a:avLst/>
            </a:prstGeom>
          </p:spPr>
        </p:pic>
        <p:pic>
          <p:nvPicPr>
            <p:cNvPr id="7" name="Picture 6">
              <a:extLst>
                <a:ext uri="{FF2B5EF4-FFF2-40B4-BE49-F238E27FC236}">
                  <a16:creationId xmlns:a16="http://schemas.microsoft.com/office/drawing/2014/main" id="{D84F4EBD-FB57-FCBE-DEB7-6CF4E2A9D905}"/>
                </a:ext>
              </a:extLst>
            </p:cNvPr>
            <p:cNvPicPr>
              <a:picLocks noChangeAspect="1"/>
            </p:cNvPicPr>
            <p:nvPr/>
          </p:nvPicPr>
          <p:blipFill>
            <a:blip r:embed="rId4"/>
            <a:stretch>
              <a:fillRect/>
            </a:stretch>
          </p:blipFill>
          <p:spPr>
            <a:xfrm>
              <a:off x="656827" y="1727122"/>
              <a:ext cx="1779326" cy="515068"/>
            </a:xfrm>
            <a:prstGeom prst="rect">
              <a:avLst/>
            </a:prstGeom>
          </p:spPr>
        </p:pic>
      </p:grpSp>
      <p:sp>
        <p:nvSpPr>
          <p:cNvPr id="19" name="TextBox 18">
            <a:extLst>
              <a:ext uri="{FF2B5EF4-FFF2-40B4-BE49-F238E27FC236}">
                <a16:creationId xmlns:a16="http://schemas.microsoft.com/office/drawing/2014/main" id="{77121CFE-A82A-4E8E-6507-E47B856D9D14}"/>
              </a:ext>
            </a:extLst>
          </p:cNvPr>
          <p:cNvSpPr txBox="1"/>
          <p:nvPr/>
        </p:nvSpPr>
        <p:spPr>
          <a:xfrm>
            <a:off x="394973" y="1679774"/>
            <a:ext cx="2177199"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Additive effect</a:t>
            </a:r>
          </a:p>
        </p:txBody>
      </p:sp>
      <p:grpSp>
        <p:nvGrpSpPr>
          <p:cNvPr id="22" name="Group 21">
            <a:extLst>
              <a:ext uri="{FF2B5EF4-FFF2-40B4-BE49-F238E27FC236}">
                <a16:creationId xmlns:a16="http://schemas.microsoft.com/office/drawing/2014/main" id="{8E863D7F-89DB-9C55-FDD1-89114219729D}"/>
              </a:ext>
            </a:extLst>
          </p:cNvPr>
          <p:cNvGrpSpPr/>
          <p:nvPr/>
        </p:nvGrpSpPr>
        <p:grpSpPr>
          <a:xfrm>
            <a:off x="3969466" y="3111791"/>
            <a:ext cx="4097711" cy="3505222"/>
            <a:chOff x="3969466" y="3111791"/>
            <a:chExt cx="4097711" cy="3505222"/>
          </a:xfrm>
        </p:grpSpPr>
        <p:grpSp>
          <p:nvGrpSpPr>
            <p:cNvPr id="6" name="Group 5">
              <a:extLst>
                <a:ext uri="{FF2B5EF4-FFF2-40B4-BE49-F238E27FC236}">
                  <a16:creationId xmlns:a16="http://schemas.microsoft.com/office/drawing/2014/main" id="{8ADD1946-825A-D41C-85C0-7A38DF589665}"/>
                </a:ext>
              </a:extLst>
            </p:cNvPr>
            <p:cNvGrpSpPr/>
            <p:nvPr/>
          </p:nvGrpSpPr>
          <p:grpSpPr>
            <a:xfrm>
              <a:off x="3969466" y="3479105"/>
              <a:ext cx="4097711" cy="3137908"/>
              <a:chOff x="5920674" y="1721396"/>
              <a:chExt cx="4097711" cy="3137908"/>
            </a:xfrm>
          </p:grpSpPr>
          <p:pic>
            <p:nvPicPr>
              <p:cNvPr id="13" name="Picture 12" descr="A graph of a function&#10;&#10;Description automatically generated with medium confidence">
                <a:extLst>
                  <a:ext uri="{FF2B5EF4-FFF2-40B4-BE49-F238E27FC236}">
                    <a16:creationId xmlns:a16="http://schemas.microsoft.com/office/drawing/2014/main" id="{F6975119-9AAA-729E-74F2-A595227DEF5C}"/>
                  </a:ext>
                </a:extLst>
              </p:cNvPr>
              <p:cNvPicPr>
                <a:picLocks noChangeAspect="1"/>
              </p:cNvPicPr>
              <p:nvPr/>
            </p:nvPicPr>
            <p:blipFill>
              <a:blip r:embed="rId5"/>
              <a:stretch>
                <a:fillRect/>
              </a:stretch>
            </p:blipFill>
            <p:spPr>
              <a:xfrm>
                <a:off x="6096001" y="1721396"/>
                <a:ext cx="3922384" cy="3137908"/>
              </a:xfrm>
              <a:prstGeom prst="rect">
                <a:avLst/>
              </a:prstGeom>
            </p:spPr>
          </p:pic>
          <p:pic>
            <p:nvPicPr>
              <p:cNvPr id="15" name="Picture 14">
                <a:extLst>
                  <a:ext uri="{FF2B5EF4-FFF2-40B4-BE49-F238E27FC236}">
                    <a16:creationId xmlns:a16="http://schemas.microsoft.com/office/drawing/2014/main" id="{BA52594E-EFA5-50A9-5A3D-62806B4D849A}"/>
                  </a:ext>
                </a:extLst>
              </p:cNvPr>
              <p:cNvPicPr>
                <a:picLocks noChangeAspect="1"/>
              </p:cNvPicPr>
              <p:nvPr/>
            </p:nvPicPr>
            <p:blipFill>
              <a:blip r:embed="rId6"/>
              <a:stretch>
                <a:fillRect/>
              </a:stretch>
            </p:blipFill>
            <p:spPr>
              <a:xfrm>
                <a:off x="5920674" y="1721396"/>
                <a:ext cx="3388797" cy="611538"/>
              </a:xfrm>
              <a:prstGeom prst="rect">
                <a:avLst/>
              </a:prstGeom>
            </p:spPr>
          </p:pic>
        </p:grpSp>
        <p:sp>
          <p:nvSpPr>
            <p:cNvPr id="20" name="TextBox 19">
              <a:extLst>
                <a:ext uri="{FF2B5EF4-FFF2-40B4-BE49-F238E27FC236}">
                  <a16:creationId xmlns:a16="http://schemas.microsoft.com/office/drawing/2014/main" id="{FA06C475-0666-58A7-9FBD-41E76F875FA3}"/>
                </a:ext>
              </a:extLst>
            </p:cNvPr>
            <p:cNvSpPr txBox="1"/>
            <p:nvPr/>
          </p:nvSpPr>
          <p:spPr>
            <a:xfrm>
              <a:off x="3969466" y="3111791"/>
              <a:ext cx="2016899"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Multiplicative</a:t>
              </a:r>
            </a:p>
          </p:txBody>
        </p:sp>
      </p:grpSp>
      <p:grpSp>
        <p:nvGrpSpPr>
          <p:cNvPr id="23" name="Group 22">
            <a:extLst>
              <a:ext uri="{FF2B5EF4-FFF2-40B4-BE49-F238E27FC236}">
                <a16:creationId xmlns:a16="http://schemas.microsoft.com/office/drawing/2014/main" id="{56FF7142-830E-B75D-DD3A-CC306E199459}"/>
              </a:ext>
            </a:extLst>
          </p:cNvPr>
          <p:cNvGrpSpPr/>
          <p:nvPr/>
        </p:nvGrpSpPr>
        <p:grpSpPr>
          <a:xfrm>
            <a:off x="7453640" y="1637125"/>
            <a:ext cx="4535922" cy="3520318"/>
            <a:chOff x="7453640" y="1637125"/>
            <a:chExt cx="4535922" cy="3520318"/>
          </a:xfrm>
        </p:grpSpPr>
        <p:grpSp>
          <p:nvGrpSpPr>
            <p:cNvPr id="18" name="Group 17">
              <a:extLst>
                <a:ext uri="{FF2B5EF4-FFF2-40B4-BE49-F238E27FC236}">
                  <a16:creationId xmlns:a16="http://schemas.microsoft.com/office/drawing/2014/main" id="{C537D6FD-60B4-3BEC-F8F3-53BFC8CF0462}"/>
                </a:ext>
              </a:extLst>
            </p:cNvPr>
            <p:cNvGrpSpPr/>
            <p:nvPr/>
          </p:nvGrpSpPr>
          <p:grpSpPr>
            <a:xfrm>
              <a:off x="7453640" y="2019535"/>
              <a:ext cx="4535922" cy="3137908"/>
              <a:chOff x="7453640" y="1649488"/>
              <a:chExt cx="4535922" cy="3137908"/>
            </a:xfrm>
          </p:grpSpPr>
          <p:pic>
            <p:nvPicPr>
              <p:cNvPr id="17" name="Picture 16" descr="A graph of a graph&#10;&#10;Description automatically generated">
                <a:extLst>
                  <a:ext uri="{FF2B5EF4-FFF2-40B4-BE49-F238E27FC236}">
                    <a16:creationId xmlns:a16="http://schemas.microsoft.com/office/drawing/2014/main" id="{6916E058-D34A-4041-8E7D-99FABF452F50}"/>
                  </a:ext>
                </a:extLst>
              </p:cNvPr>
              <p:cNvPicPr>
                <a:picLocks noChangeAspect="1"/>
              </p:cNvPicPr>
              <p:nvPr/>
            </p:nvPicPr>
            <p:blipFill>
              <a:blip r:embed="rId7"/>
              <a:stretch>
                <a:fillRect/>
              </a:stretch>
            </p:blipFill>
            <p:spPr>
              <a:xfrm>
                <a:off x="8067177" y="1649488"/>
                <a:ext cx="3922385" cy="3137908"/>
              </a:xfrm>
              <a:prstGeom prst="rect">
                <a:avLst/>
              </a:prstGeom>
            </p:spPr>
          </p:pic>
          <p:pic>
            <p:nvPicPr>
              <p:cNvPr id="3" name="Picture 2">
                <a:extLst>
                  <a:ext uri="{FF2B5EF4-FFF2-40B4-BE49-F238E27FC236}">
                    <a16:creationId xmlns:a16="http://schemas.microsoft.com/office/drawing/2014/main" id="{3617AE56-8DB5-2F22-6A86-ACB48A61A0B2}"/>
                  </a:ext>
                </a:extLst>
              </p:cNvPr>
              <p:cNvPicPr>
                <a:picLocks noChangeAspect="1"/>
              </p:cNvPicPr>
              <p:nvPr/>
            </p:nvPicPr>
            <p:blipFill>
              <a:blip r:embed="rId8"/>
              <a:stretch>
                <a:fillRect/>
              </a:stretch>
            </p:blipFill>
            <p:spPr>
              <a:xfrm>
                <a:off x="7453640" y="1649488"/>
                <a:ext cx="3866094" cy="557436"/>
              </a:xfrm>
              <a:prstGeom prst="rect">
                <a:avLst/>
              </a:prstGeom>
            </p:spPr>
          </p:pic>
        </p:grpSp>
        <p:sp>
          <p:nvSpPr>
            <p:cNvPr id="21" name="TextBox 20">
              <a:extLst>
                <a:ext uri="{FF2B5EF4-FFF2-40B4-BE49-F238E27FC236}">
                  <a16:creationId xmlns:a16="http://schemas.microsoft.com/office/drawing/2014/main" id="{86DA603D-C495-DDB1-6A39-8F15C4B700FD}"/>
                </a:ext>
              </a:extLst>
            </p:cNvPr>
            <p:cNvSpPr txBox="1"/>
            <p:nvPr/>
          </p:nvSpPr>
          <p:spPr>
            <a:xfrm>
              <a:off x="7453640" y="1637125"/>
              <a:ext cx="1709122"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Polynomial</a:t>
              </a:r>
            </a:p>
          </p:txBody>
        </p:sp>
      </p:grpSp>
    </p:spTree>
    <p:extLst>
      <p:ext uri="{BB962C8B-B14F-4D97-AF65-F5344CB8AC3E}">
        <p14:creationId xmlns:p14="http://schemas.microsoft.com/office/powerpoint/2010/main" val="88102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F6A0-4D44-3E0A-F685-62ABCDF789CB}"/>
              </a:ext>
            </a:extLst>
          </p:cNvPr>
          <p:cNvSpPr>
            <a:spLocks noGrp="1"/>
          </p:cNvSpPr>
          <p:nvPr>
            <p:ph type="title"/>
          </p:nvPr>
        </p:nvSpPr>
        <p:spPr/>
        <p:txBody>
          <a:bodyPr/>
          <a:lstStyle/>
          <a:p>
            <a:r>
              <a:rPr lang="en-US" dirty="0"/>
              <a:t>Interactions are high-dimensional</a:t>
            </a:r>
          </a:p>
        </p:txBody>
      </p:sp>
      <p:sp>
        <p:nvSpPr>
          <p:cNvPr id="4" name="Footer Placeholder 3">
            <a:extLst>
              <a:ext uri="{FF2B5EF4-FFF2-40B4-BE49-F238E27FC236}">
                <a16:creationId xmlns:a16="http://schemas.microsoft.com/office/drawing/2014/main" id="{6647594C-5BB0-0B4A-B1C2-C527994767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C2772-7644-AEE0-656E-6CC99DC98FF8}"/>
              </a:ext>
            </a:extLst>
          </p:cNvPr>
          <p:cNvSpPr>
            <a:spLocks noGrp="1"/>
          </p:cNvSpPr>
          <p:nvPr>
            <p:ph type="sldNum" sz="quarter" idx="12"/>
          </p:nvPr>
        </p:nvSpPr>
        <p:spPr/>
        <p:txBody>
          <a:bodyPr/>
          <a:lstStyle/>
          <a:p>
            <a:fld id="{1D7C6CFA-883D-EE48-A44B-EF5E9D70D114}" type="slidenum">
              <a:rPr lang="en-US" smtClean="0"/>
              <a:t>9</a:t>
            </a:fld>
            <a:endParaRPr lang="en-US"/>
          </a:p>
        </p:txBody>
      </p:sp>
      <p:sp>
        <p:nvSpPr>
          <p:cNvPr id="6" name="TextBox 5">
            <a:extLst>
              <a:ext uri="{FF2B5EF4-FFF2-40B4-BE49-F238E27FC236}">
                <a16:creationId xmlns:a16="http://schemas.microsoft.com/office/drawing/2014/main" id="{F34741D5-1C8B-D0AE-7FD0-AE8EEAC938C5}"/>
              </a:ext>
            </a:extLst>
          </p:cNvPr>
          <p:cNvSpPr txBox="1"/>
          <p:nvPr/>
        </p:nvSpPr>
        <p:spPr>
          <a:xfrm>
            <a:off x="838200" y="1506022"/>
            <a:ext cx="3788217"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rPr>
              <a:t>As, Cd, Co, Hg, Ni, Tl, Pb, Mo, Sb, Sn</a:t>
            </a:r>
          </a:p>
        </p:txBody>
      </p:sp>
      <p:sp>
        <p:nvSpPr>
          <p:cNvPr id="7" name="TextBox 6">
            <a:extLst>
              <a:ext uri="{FF2B5EF4-FFF2-40B4-BE49-F238E27FC236}">
                <a16:creationId xmlns:a16="http://schemas.microsoft.com/office/drawing/2014/main" id="{7B5261D5-5125-A7EE-C851-D24AE14D7C1F}"/>
              </a:ext>
            </a:extLst>
          </p:cNvPr>
          <p:cNvSpPr txBox="1"/>
          <p:nvPr/>
        </p:nvSpPr>
        <p:spPr>
          <a:xfrm>
            <a:off x="838200" y="1875354"/>
            <a:ext cx="10515600" cy="1200329"/>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As-Cd, As-Co, As-Hg, As-Ni, As-Tl, As-Pb, As-Mo, As-Sb, As-Sn, Cd-Co, Cd-Hg, Cd-Ni, Cd-Tl, Cd-Pb, Cd-Mo, Cd-Sb, Cd-Sn, Co-Hg, Co-Ni, Co-Tl, Co-Pb, Co-Mo, Co-Sb, Co-Sn, Hg-Ni, Hg-Tl, Hg-Pb, Hg-Mo, Hg-Sb, Hg-Sn, Ni-Tl, Ni-Pb, Ni-Mo, Ni-Sb, Ni-Sn, Tl-Pb, Tl-Mo, Tl-Sb, Tl-Sn, Pb-Mo, Pb-Sb, Pb-Sn, Mo-Sb, Mo-Sn, Sb-Sn</a:t>
            </a:r>
          </a:p>
        </p:txBody>
      </p:sp>
      <p:sp>
        <p:nvSpPr>
          <p:cNvPr id="9" name="TextBox 8">
            <a:extLst>
              <a:ext uri="{FF2B5EF4-FFF2-40B4-BE49-F238E27FC236}">
                <a16:creationId xmlns:a16="http://schemas.microsoft.com/office/drawing/2014/main" id="{375419CD-DD4B-5B38-0AFE-DCAC7D37DF28}"/>
              </a:ext>
            </a:extLst>
          </p:cNvPr>
          <p:cNvSpPr txBox="1"/>
          <p:nvPr/>
        </p:nvSpPr>
        <p:spPr>
          <a:xfrm>
            <a:off x="838200" y="3075683"/>
            <a:ext cx="10515600" cy="3693319"/>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As-Cd-Co, As-Cd-Hg, As-Cd-Ni, As-Cd-Tl, As-Cd-Pb, As-Cd-Mo, As-Cd-Sb, As-Cd-Sn, As-Co-Hg, As-Co-Ni, As-Co-Tl, As-Co-Pb, As-Co-Mo, As-Co-Sb, As-Co-Sn, As-Hg-Ni, As-Hg-Tl, As-Hg-Pb, As-Hg-Mo, As-Hg-Sb, As-Hg-Sn, As-Ni-Tl, As-Ni-Pb, As-Ni-Mo, As-Ni-Sb, As-Ni-Sn, As-Tl-Pb, As-Tl-Mo, As-Tl-Sb, As-Tl-Sn, As-Pb-Mo, As-Pb-Sb, As-Pb-Sn, As-Mo-Sb, As-Mo-Sn, As-Sb-Sn, Cd-Co-Hg, Cd-Co-Ni, Cd-Co-Tl, Cd-Co-Pb, Cd-Co-Mo, Cd-Co-Sb, Cd-Co-Sn, Cd-Hg-Ni, Cd-Hg-Tl, Cd-Hg-Pb, Cd-Hg-Mo, Cd-Hg-Sb, Cd-Hg-Sn, Cd-Ni-Tl, Cd-Ni-Pb, Cd-Ni-Mo, Cd-Ni-Sb, Cd-Ni-Sn, Cd-Tl-Pb, Cd-Tl-Mo, Cd-Tl-Sb, Cd-Tl-Sn, Cd-Pb-Mo, Cd-Pb-Sb, Cd-Pb-Sn, Cd-Mo-Sb, Cd-Mo-Sn, Cd-Sb-Sn, Co-Hg-Ni, Co-Hg-Tl, Co-Hg-Pb, Co-Hg-Mo, Co-Hg-Sb, Co-Hg-Sn, Co-Ni-Tl, Co-Ni-Pb, Co-Ni-Mo, Co-Ni-Sb, Co-Ni-Sn, Co-Tl-Pb, Co-Tl-Mo, Co-Tl-Sb, Co-Tl-Sn, Co-Pb-Mo, Co-Pb-Sb, Co-Pb-Sn, Co-Mo-Sb, Co-Mo-Sn, Co-Sb-Sn, Hg-Ni-Tl, Hg-Ni-Pb, Hg-Ni-Mo, Hg-Ni-Sb, Hg-Ni-Sn, Hg-Tl-Pb, Hg-Tl-Mo, Hg-Tl-Sb, Hg-Tl-Sn, Hg-Pb-Mo, Hg-Pb-Sb, Hg-Pb-Sn, Hg-Mo-Sb, Hg-Mo-Sn, Hg-Sb-Sn, Ni-Tl-Pb, Ni-Tl-Mo, Ni-Tl-Sb, Ni-Tl-Sn, Ni-Pb-Mo, Ni-Pb-Sb, Ni-Pb-Sn, Ni-Mo-Sb, Ni-Mo-Sn, Ni-Sb-Sn, Tl-Pb-Mo, Tl-Pb-Sb, Tl-Pb-Sn, Tl-Mo-Sb, Tl-Mo-Sn, Tl-Sb-Sn, Pb-Mo-Sb, Pb-Mo-Sn, Pb-Sb-Sn, Mo-Sb-Sn</a:t>
            </a:r>
          </a:p>
        </p:txBody>
      </p:sp>
      <p:sp>
        <p:nvSpPr>
          <p:cNvPr id="3" name="TextBox 2">
            <a:extLst>
              <a:ext uri="{FF2B5EF4-FFF2-40B4-BE49-F238E27FC236}">
                <a16:creationId xmlns:a16="http://schemas.microsoft.com/office/drawing/2014/main" id="{BA325167-FF5D-4D3A-FB90-0D8C2515915B}"/>
              </a:ext>
            </a:extLst>
          </p:cNvPr>
          <p:cNvSpPr txBox="1"/>
          <p:nvPr/>
        </p:nvSpPr>
        <p:spPr>
          <a:xfrm>
            <a:off x="307285" y="2244685"/>
            <a:ext cx="530915"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45</a:t>
            </a:r>
          </a:p>
        </p:txBody>
      </p:sp>
      <p:sp>
        <p:nvSpPr>
          <p:cNvPr id="8" name="TextBox 7">
            <a:extLst>
              <a:ext uri="{FF2B5EF4-FFF2-40B4-BE49-F238E27FC236}">
                <a16:creationId xmlns:a16="http://schemas.microsoft.com/office/drawing/2014/main" id="{215B9738-5920-F67F-4683-1C510F92ADC6}"/>
              </a:ext>
            </a:extLst>
          </p:cNvPr>
          <p:cNvSpPr txBox="1"/>
          <p:nvPr/>
        </p:nvSpPr>
        <p:spPr>
          <a:xfrm>
            <a:off x="134161" y="4691509"/>
            <a:ext cx="704039"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rPr>
              <a:t>120</a:t>
            </a:r>
          </a:p>
        </p:txBody>
      </p:sp>
    </p:spTree>
    <p:extLst>
      <p:ext uri="{BB962C8B-B14F-4D97-AF65-F5344CB8AC3E}">
        <p14:creationId xmlns:p14="http://schemas.microsoft.com/office/powerpoint/2010/main" val="1320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6198</TotalTime>
  <Words>1961</Words>
  <Application>Microsoft Macintosh PowerPoint</Application>
  <PresentationFormat>Widescreen</PresentationFormat>
  <Paragraphs>238</Paragraphs>
  <Slides>53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Aptos</vt:lpstr>
      <vt:lpstr>Arial</vt:lpstr>
      <vt:lpstr>Roboto</vt:lpstr>
      <vt:lpstr>Wingdings</vt:lpstr>
      <vt:lpstr>Office Theme</vt:lpstr>
      <vt:lpstr>Flexible Bayesian Regression Models for the Detection of Interactions in Exposure Mixture Studies</vt:lpstr>
      <vt:lpstr>Amherst’s Cogeneration Plant</vt:lpstr>
      <vt:lpstr>In 2023, the Cogen plant consumed 199 million cubic feet of natural gas</vt:lpstr>
      <vt:lpstr>PowerPoint Presentation</vt:lpstr>
      <vt:lpstr>A mixtures approach to risk assessment</vt:lpstr>
      <vt:lpstr>Mixtures come with statistical challenges</vt:lpstr>
      <vt:lpstr>Non-additive interaction</vt:lpstr>
      <vt:lpstr>Interactions have many functional forms</vt:lpstr>
      <vt:lpstr>Interactions are high-dimensional</vt:lpstr>
      <vt:lpstr>Two methods</vt:lpstr>
      <vt:lpstr>Kernel machine regression</vt:lpstr>
      <vt:lpstr>Toy example</vt:lpstr>
      <vt:lpstr>Toy example</vt:lpstr>
      <vt:lpstr>Toy example</vt:lpstr>
      <vt:lpstr>Toy example</vt:lpstr>
      <vt:lpstr>BKMR: model formulation</vt:lpstr>
      <vt:lpstr>Spline regression</vt:lpstr>
      <vt:lpstr>Toy example</vt:lpstr>
      <vt:lpstr>Toy example</vt:lpstr>
      <vt:lpstr>Toy example</vt:lpstr>
      <vt:lpstr>BSR: model formulation</vt:lpstr>
      <vt:lpstr>BSR: Posterior inclusion probabilities (PIPs)</vt:lpstr>
      <vt:lpstr>To summarize…</vt:lpstr>
      <vt:lpstr>Conduct a simulation study</vt:lpstr>
      <vt:lpstr>Simulating predictor data</vt:lpstr>
      <vt:lpstr>Simulating the outcome</vt:lpstr>
      <vt:lpstr>Models</vt:lpstr>
      <vt:lpstr>Model assessment</vt:lpstr>
      <vt:lpstr>Sensitivity to Hg-Ni (univariately significant)</vt:lpstr>
      <vt:lpstr>Visual assessment</vt:lpstr>
      <vt:lpstr>Sensitivity to Cd-As (univariately insignificant)</vt:lpstr>
      <vt:lpstr>Conclusions</vt:lpstr>
      <vt:lpstr>Acknowledgements</vt:lpstr>
      <vt:lpstr>References</vt:lpstr>
      <vt:lpstr>Natural gas from the cogen plant</vt:lpstr>
      <vt:lpstr>A mixtures approach</vt:lpstr>
      <vt:lpstr>Moving past the idea of boundedness</vt:lpstr>
      <vt:lpstr>Interactions can exist between chemicals</vt:lpstr>
      <vt:lpstr>Interactions can exist between chemicals and a sociodemographic covariate</vt:lpstr>
      <vt:lpstr>BKMR: Posterior inclusion probabilities (PIPs)</vt:lpstr>
      <vt:lpstr>Simulated predictor data: marginals</vt:lpstr>
      <vt:lpstr>Simulated predictor data: correlation</vt:lpstr>
      <vt:lpstr>Univariate exposure-response relationships</vt:lpstr>
      <vt:lpstr>All scenarios with interactions between chemicals</vt:lpstr>
      <vt:lpstr>Interactions between Hg and race</vt:lpstr>
      <vt:lpstr>Sensitivity to chemical by race</vt:lpstr>
      <vt:lpstr>Visual assessment</vt:lpstr>
      <vt:lpstr>Flow chart</vt:lpstr>
      <vt:lpstr>Hg-Ni surfaces</vt:lpstr>
      <vt:lpstr>Full visual assessment of Hg-Ni</vt:lpstr>
      <vt:lpstr>Full visual assessment of race-Hg</vt:lpstr>
      <vt:lpstr>Run-times</vt:lpstr>
      <vt:lpstr>Run-times of stratified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Flexible Bayesian Regression Models for the Detection of Interactions in Exposure Mixture Studies</dc:title>
  <dc:creator>Elizabeth Zhang 24</dc:creator>
  <cp:lastModifiedBy>Elizabeth Zhang 24</cp:lastModifiedBy>
  <cp:revision>73</cp:revision>
  <dcterms:created xsi:type="dcterms:W3CDTF">2024-04-17T14:01:52Z</dcterms:created>
  <dcterms:modified xsi:type="dcterms:W3CDTF">2024-04-24T18:36:49Z</dcterms:modified>
</cp:coreProperties>
</file>